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1" roundtripDataSignature="AMtx7mgXGD70qQ2U+tp/+EhBnxOx6smCe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5AA80FF-985B-41CB-BAC4-CF5F4A27FB27}">
  <a:tblStyle styleId="{05AA80FF-985B-41CB-BAC4-CF5F4A27FB27}"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25400">
              <a:solidFill>
                <a:schemeClr val="dk1"/>
              </a:solidFill>
              <a:prstDash val="solid"/>
              <a:round/>
              <a:headEnd len="sm" w="sm" type="none"/>
              <a:tailEnd len="sm" w="sm" type="none"/>
            </a:ln>
          </a:top>
          <a:bottom>
            <a:ln cap="flat" cmpd="sng" w="25400">
              <a:solidFill>
                <a:schemeClr val="dk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lt1"/>
          </a:solidFill>
        </a:fill>
      </a:tcStyle>
    </a:wholeTbl>
    <a:band1H>
      <a:tcTxStyle/>
      <a:tcStyle>
        <a:fill>
          <a:solidFill>
            <a:srgbClr val="E6E6E6"/>
          </a:solidFill>
        </a:fill>
      </a:tcStyle>
    </a:band1H>
    <a:band2H>
      <a:tcTxStyle/>
    </a:band2H>
    <a:band1V>
      <a:tcTxStyle/>
      <a:tcStyle>
        <a:fill>
          <a:solidFill>
            <a:srgbClr val="E6E6E6"/>
          </a:solidFill>
        </a:fill>
      </a:tcStyle>
    </a:band1V>
    <a:band2V>
      <a:tcTxStyle/>
    </a:band2V>
    <a:lastCol>
      <a:tcTxStyle b="on" i="off">
        <a:font>
          <a:latin typeface="Calibri"/>
          <a:ea typeface="Calibri"/>
          <a:cs typeface="Calibri"/>
        </a:font>
        <a:schemeClr val="lt1"/>
      </a:tcTxStyle>
      <a:tcStyle>
        <a:fill>
          <a:solidFill>
            <a:schemeClr val="accent3"/>
          </a:solidFill>
        </a:fill>
      </a:tcStyle>
    </a:lastCol>
    <a:firstCol>
      <a:tcTxStyle b="on" i="off">
        <a:font>
          <a:latin typeface="Calibri"/>
          <a:ea typeface="Calibri"/>
          <a:cs typeface="Calibri"/>
        </a:font>
        <a:schemeClr val="lt1"/>
      </a:tcTxStyle>
      <a:tcStyle>
        <a:fill>
          <a:solidFill>
            <a:schemeClr val="accent3"/>
          </a:solidFill>
        </a:fill>
      </a:tcStyle>
    </a:firstCol>
    <a:lastRow>
      <a:tcTxStyle b="on" i="off"/>
      <a:tcStyle>
        <a:tcBdr>
          <a:top>
            <a:ln cap="flat" cmpd="sng" w="50800">
              <a:solidFill>
                <a:schemeClr val="dk1"/>
              </a:solidFill>
              <a:prstDash val="solid"/>
              <a:round/>
              <a:headEnd len="sm" w="sm" type="none"/>
              <a:tailEnd len="sm" w="sm" type="none"/>
            </a:ln>
          </a:top>
        </a:tcBdr>
        <a:fill>
          <a:solidFill>
            <a:schemeClr val="lt1"/>
          </a:solidFill>
        </a:fill>
      </a:tcStyle>
    </a:lastRow>
    <a:seCell>
      <a:tcTxStyle b="on" i="off">
        <a:font>
          <a:latin typeface="Calibri"/>
          <a:ea typeface="Calibri"/>
          <a:cs typeface="Calibri"/>
        </a:font>
        <a:schemeClr val="dk1"/>
      </a:tcTxStyle>
    </a:seCell>
    <a:swCell>
      <a:tcTxStyle b="on" i="off">
        <a:font>
          <a:latin typeface="Calibri"/>
          <a:ea typeface="Calibri"/>
          <a:cs typeface="Calibri"/>
        </a:font>
        <a:schemeClr val="dk1"/>
      </a:tcTxStyle>
    </a:swCell>
    <a:firstRow>
      <a:tcTxStyle b="on" i="off">
        <a:font>
          <a:latin typeface="Calibri"/>
          <a:ea typeface="Calibri"/>
          <a:cs typeface="Calibri"/>
        </a:font>
        <a:schemeClr val="lt1"/>
      </a:tcTxStyle>
      <a:tcStyle>
        <a:tcBdr>
          <a:bottom>
            <a:ln cap="flat" cmpd="sng" w="25400">
              <a:solidFill>
                <a:schemeClr val="dk1"/>
              </a:solidFill>
              <a:prstDash val="solid"/>
              <a:round/>
              <a:headEnd len="sm" w="sm" type="none"/>
              <a:tailEnd len="sm" w="sm" type="none"/>
            </a:ln>
          </a:bottom>
        </a:tcBdr>
        <a:fill>
          <a:solidFill>
            <a:schemeClr val="accent3"/>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customschemas.google.com/relationships/presentationmetadata" Target="metadata"/><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e65d07fe13_13_3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e65d07fe13_13_3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ge65d07fe13_13_3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e6557b25a8_0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ge6557b25a8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e6557b25a8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e6557b25a8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ge6557b25a8_0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e6557b25a8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e6557b25a8_0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ge6557b25a8_0_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2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 name="Google Shape;20;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3" name="Google Shape;23;p24"/>
          <p:cNvSpPr/>
          <p:nvPr/>
        </p:nvSpPr>
        <p:spPr>
          <a:xfrm>
            <a:off x="0" y="0"/>
            <a:ext cx="12192000" cy="1562266"/>
          </a:xfrm>
          <a:prstGeom prst="rect">
            <a:avLst/>
          </a:prstGeom>
          <a:solidFill>
            <a:srgbClr val="C00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400" u="none" cap="none" strike="noStrike">
                <a:solidFill>
                  <a:schemeClr val="lt1"/>
                </a:solidFill>
                <a:latin typeface="Arial"/>
                <a:ea typeface="Arial"/>
                <a:cs typeface="Arial"/>
                <a:sym typeface="Arial"/>
              </a:rPr>
              <a:t>EEE 416 – Microprocessor and Embedded Systems Laboratory</a:t>
            </a:r>
            <a:endParaRPr/>
          </a:p>
          <a:p>
            <a:pPr indent="0" lvl="0" marL="0" marR="0" rtl="0" algn="ctr">
              <a:lnSpc>
                <a:spcPct val="100000"/>
              </a:lnSpc>
              <a:spcBef>
                <a:spcPts val="0"/>
              </a:spcBef>
              <a:spcAft>
                <a:spcPts val="0"/>
              </a:spcAft>
              <a:buClr>
                <a:schemeClr val="lt1"/>
              </a:buClr>
              <a:buSzPts val="2800"/>
              <a:buFont typeface="Arial"/>
              <a:buNone/>
            </a:pPr>
            <a:r>
              <a:rPr b="0" i="0" lang="en-US" sz="2800" u="none" cap="none" strike="noStrike">
                <a:solidFill>
                  <a:schemeClr val="lt1"/>
                </a:solidFill>
                <a:latin typeface="Arial"/>
                <a:ea typeface="Arial"/>
                <a:cs typeface="Arial"/>
                <a:sym typeface="Arial"/>
              </a:rPr>
              <a:t>Jan 2020 Level-4 Term-I Section A</a:t>
            </a:r>
            <a:endParaRPr/>
          </a:p>
          <a:p>
            <a:pPr indent="0" lvl="0" marL="0" marR="0" rtl="0" algn="ctr">
              <a:spcBef>
                <a:spcPts val="0"/>
              </a:spcBef>
              <a:spcAft>
                <a:spcPts val="0"/>
              </a:spcAft>
              <a:buNone/>
            </a:pPr>
            <a:r>
              <a:rPr b="0" i="0" lang="en-US" sz="3600" u="none" cap="none" strike="noStrike">
                <a:solidFill>
                  <a:schemeClr val="lt1"/>
                </a:solidFill>
                <a:latin typeface="Arial"/>
                <a:ea typeface="Arial"/>
                <a:cs typeface="Arial"/>
                <a:sym typeface="Arial"/>
              </a:rPr>
              <a:t>Final Project Demonstration</a:t>
            </a:r>
            <a:endParaRPr/>
          </a:p>
        </p:txBody>
      </p:sp>
      <p:sp>
        <p:nvSpPr>
          <p:cNvPr id="24" name="Google Shape;24;p24"/>
          <p:cNvSpPr/>
          <p:nvPr/>
        </p:nvSpPr>
        <p:spPr>
          <a:xfrm>
            <a:off x="0" y="6068295"/>
            <a:ext cx="12192000" cy="789709"/>
          </a:xfrm>
          <a:prstGeom prst="rect">
            <a:avLst/>
          </a:prstGeom>
          <a:solidFill>
            <a:srgbClr val="C00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2676525" marR="0" rtl="0" algn="l">
              <a:spcBef>
                <a:spcPts val="0"/>
              </a:spcBef>
              <a:spcAft>
                <a:spcPts val="0"/>
              </a:spcAft>
              <a:buNone/>
            </a:pPr>
            <a:r>
              <a:rPr b="0" i="0" lang="en-US" sz="2400" u="none" cap="none" strike="noStrike">
                <a:solidFill>
                  <a:schemeClr val="lt1"/>
                </a:solidFill>
                <a:latin typeface="Arial"/>
                <a:ea typeface="Arial"/>
                <a:cs typeface="Arial"/>
                <a:sym typeface="Arial"/>
              </a:rPr>
              <a:t>Department of Electrical and Electronics Engineering</a:t>
            </a:r>
            <a:endParaRPr/>
          </a:p>
          <a:p>
            <a:pPr indent="0" lvl="0" marL="2676525" marR="0" rtl="0" algn="l">
              <a:spcBef>
                <a:spcPts val="0"/>
              </a:spcBef>
              <a:spcAft>
                <a:spcPts val="0"/>
              </a:spcAft>
              <a:buNone/>
            </a:pPr>
            <a:r>
              <a:rPr b="0" i="0" lang="en-US" sz="2400" u="none" cap="none" strike="noStrike">
                <a:solidFill>
                  <a:schemeClr val="lt1"/>
                </a:solidFill>
                <a:latin typeface="Arial"/>
                <a:ea typeface="Arial"/>
                <a:cs typeface="Arial"/>
                <a:sym typeface="Arial"/>
              </a:rPr>
              <a:t>Bangladesh University of Engineering and Technology</a:t>
            </a:r>
            <a:endParaRPr/>
          </a:p>
        </p:txBody>
      </p:sp>
      <p:pic>
        <p:nvPicPr>
          <p:cNvPr id="25" name="Google Shape;25;p24"/>
          <p:cNvPicPr preferRelativeResize="0"/>
          <p:nvPr/>
        </p:nvPicPr>
        <p:blipFill rotWithShape="1">
          <a:blip r:embed="rId2">
            <a:alphaModFix/>
          </a:blip>
          <a:srcRect b="0" l="0" r="84048" t="0"/>
          <a:stretch/>
        </p:blipFill>
        <p:spPr>
          <a:xfrm>
            <a:off x="1828800" y="6123437"/>
            <a:ext cx="793630" cy="73456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 name="Shape 77"/>
        <p:cNvGrpSpPr/>
        <p:nvPr/>
      </p:nvGrpSpPr>
      <p:grpSpPr>
        <a:xfrm>
          <a:off x="0" y="0"/>
          <a:ext cx="0" cy="0"/>
          <a:chOff x="0" y="0"/>
          <a:chExt cx="0" cy="0"/>
        </a:xfrm>
      </p:grpSpPr>
      <p:sp>
        <p:nvSpPr>
          <p:cNvPr id="78" name="Google Shape;78;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3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 name="Shape 83"/>
        <p:cNvGrpSpPr/>
        <p:nvPr/>
      </p:nvGrpSpPr>
      <p:grpSpPr>
        <a:xfrm>
          <a:off x="0" y="0"/>
          <a:ext cx="0" cy="0"/>
          <a:chOff x="0" y="0"/>
          <a:chExt cx="0" cy="0"/>
        </a:xfrm>
      </p:grpSpPr>
      <p:sp>
        <p:nvSpPr>
          <p:cNvPr id="84" name="Google Shape;84;p3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3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 name="Google Shape;86;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 name="Shape 26"/>
        <p:cNvGrpSpPr/>
        <p:nvPr/>
      </p:nvGrpSpPr>
      <p:grpSpPr>
        <a:xfrm>
          <a:off x="0" y="0"/>
          <a:ext cx="0" cy="0"/>
          <a:chOff x="0" y="0"/>
          <a:chExt cx="0" cy="0"/>
        </a:xfrm>
      </p:grpSpPr>
      <p:sp>
        <p:nvSpPr>
          <p:cNvPr id="27" name="Google Shape;27;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2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2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2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5" name="Google Shape;35;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2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2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2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2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 name="Google Shape;48;p2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2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2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sp>
        <p:nvSpPr>
          <p:cNvPr id="55" name="Google Shape;55;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
        <p:nvSpPr>
          <p:cNvPr id="60" name="Google Shape;60;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3" name="Shape 63"/>
        <p:cNvGrpSpPr/>
        <p:nvPr/>
      </p:nvGrpSpPr>
      <p:grpSpPr>
        <a:xfrm>
          <a:off x="0" y="0"/>
          <a:ext cx="0" cy="0"/>
          <a:chOff x="0" y="0"/>
          <a:chExt cx="0" cy="0"/>
        </a:xfrm>
      </p:grpSpPr>
      <p:sp>
        <p:nvSpPr>
          <p:cNvPr id="64" name="Google Shape;64;p3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3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 name="Google Shape;66;p3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 name="Google Shape;67;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0" name="Shape 70"/>
        <p:cNvGrpSpPr/>
        <p:nvPr/>
      </p:nvGrpSpPr>
      <p:grpSpPr>
        <a:xfrm>
          <a:off x="0" y="0"/>
          <a:ext cx="0" cy="0"/>
          <a:chOff x="0" y="0"/>
          <a:chExt cx="0" cy="0"/>
        </a:xfrm>
      </p:grpSpPr>
      <p:sp>
        <p:nvSpPr>
          <p:cNvPr id="71" name="Google Shape;71;p3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32"/>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3" name="Google Shape;73;p3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 name="Google Shape;74;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5" name="Google Shape;15;p23"/>
          <p:cNvSpPr/>
          <p:nvPr/>
        </p:nvSpPr>
        <p:spPr>
          <a:xfrm>
            <a:off x="51125" y="6457189"/>
            <a:ext cx="12192000" cy="413168"/>
          </a:xfrm>
          <a:prstGeom prst="rect">
            <a:avLst/>
          </a:prstGeom>
          <a:solidFill>
            <a:srgbClr val="C00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16" name="Google Shape;16;p23"/>
          <p:cNvPicPr preferRelativeResize="0"/>
          <p:nvPr/>
        </p:nvPicPr>
        <p:blipFill rotWithShape="1">
          <a:blip r:embed="rId1">
            <a:alphaModFix/>
          </a:blip>
          <a:srcRect b="0" l="0" r="84048" t="0"/>
          <a:stretch/>
        </p:blipFill>
        <p:spPr>
          <a:xfrm>
            <a:off x="51127" y="6457193"/>
            <a:ext cx="381361" cy="35297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jpg"/><Relationship Id="rId4" Type="http://schemas.openxmlformats.org/officeDocument/2006/relationships/image" Target="../media/image26.jpg"/><Relationship Id="rId5" Type="http://schemas.openxmlformats.org/officeDocument/2006/relationships/image" Target="../media/image4.jpg"/><Relationship Id="rId6" Type="http://schemas.openxmlformats.org/officeDocument/2006/relationships/image" Target="../media/image6.jpg"/><Relationship Id="rId7"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web.microsoftstream.com/video/1f505a3d-c1e3-4dee-9447-57fbf539034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jpg"/><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www.st.com/en/microcontrollers-microprocessors/stm32f103c6.html" TargetMode="External"/><Relationship Id="rId4" Type="http://schemas.openxmlformats.org/officeDocument/2006/relationships/hyperlink" Target="https://www.st.com/en/development-tools/stm32cubeide.html" TargetMode="External"/><Relationship Id="rId5" Type="http://schemas.openxmlformats.org/officeDocument/2006/relationships/hyperlink" Target="https://stackoverflow.com/questions/41630271/how-to-convert-reading-adc-value-to-float?fbclid=IwAR2bxq5miHmP3fYutbqnkZHJlccdv4gmRBWsFUkh2N2bbTyw_ajumBJeju0"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web.microsoftstream.com/video/1f505a3d-c1e3-4dee-9447-57fbf539034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2.png"/><Relationship Id="rId5"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16.png"/><Relationship Id="rId9"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11.png"/><Relationship Id="rId7" Type="http://schemas.openxmlformats.org/officeDocument/2006/relationships/image" Target="../media/image20.png"/><Relationship Id="rId8"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descr="BUILD &amp; CODE: Elegoo Arduino starter kit servo, LED, and ..." id="93" name="Google Shape;93;p1"/>
          <p:cNvPicPr preferRelativeResize="0"/>
          <p:nvPr/>
        </p:nvPicPr>
        <p:blipFill rotWithShape="1">
          <a:blip r:embed="rId3">
            <a:alphaModFix amt="20000"/>
          </a:blip>
          <a:srcRect b="11426" l="0" r="0" t="22133"/>
          <a:stretch/>
        </p:blipFill>
        <p:spPr>
          <a:xfrm>
            <a:off x="-3354" y="1517220"/>
            <a:ext cx="12188825" cy="4566085"/>
          </a:xfrm>
          <a:prstGeom prst="rect">
            <a:avLst/>
          </a:prstGeom>
          <a:noFill/>
          <a:ln>
            <a:noFill/>
          </a:ln>
        </p:spPr>
      </p:pic>
      <p:sp>
        <p:nvSpPr>
          <p:cNvPr id="94" name="Google Shape;94;p1"/>
          <p:cNvSpPr txBox="1"/>
          <p:nvPr>
            <p:ph type="ctrTitle"/>
          </p:nvPr>
        </p:nvSpPr>
        <p:spPr>
          <a:xfrm>
            <a:off x="1771950" y="2211375"/>
            <a:ext cx="9068700" cy="17688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990"/>
              <a:buFont typeface="Arial"/>
              <a:buNone/>
            </a:pPr>
            <a:r>
              <a:t/>
            </a:r>
            <a:endParaRPr b="1" sz="3675">
              <a:latin typeface="Times New Roman"/>
              <a:ea typeface="Times New Roman"/>
              <a:cs typeface="Times New Roman"/>
              <a:sym typeface="Times New Roman"/>
            </a:endParaRPr>
          </a:p>
          <a:p>
            <a:pPr indent="0" lvl="0" marL="0" rtl="0" algn="ctr">
              <a:lnSpc>
                <a:spcPct val="90000"/>
              </a:lnSpc>
              <a:spcBef>
                <a:spcPts val="0"/>
              </a:spcBef>
              <a:spcAft>
                <a:spcPts val="0"/>
              </a:spcAft>
              <a:buClr>
                <a:schemeClr val="dk1"/>
              </a:buClr>
              <a:buSzPts val="990"/>
              <a:buFont typeface="Arial"/>
              <a:buNone/>
            </a:pPr>
            <a:r>
              <a:t/>
            </a:r>
            <a:endParaRPr b="1" sz="3675">
              <a:latin typeface="Times New Roman"/>
              <a:ea typeface="Times New Roman"/>
              <a:cs typeface="Times New Roman"/>
              <a:sym typeface="Times New Roman"/>
            </a:endParaRPr>
          </a:p>
          <a:p>
            <a:pPr indent="0" lvl="0" marL="0" rtl="0" algn="ctr">
              <a:lnSpc>
                <a:spcPct val="90000"/>
              </a:lnSpc>
              <a:spcBef>
                <a:spcPts val="0"/>
              </a:spcBef>
              <a:spcAft>
                <a:spcPts val="0"/>
              </a:spcAft>
              <a:buClr>
                <a:schemeClr val="dk1"/>
              </a:buClr>
              <a:buSzPts val="990"/>
              <a:buFont typeface="Arial"/>
              <a:buNone/>
            </a:pPr>
            <a:r>
              <a:rPr b="1" lang="en-US" sz="3675">
                <a:latin typeface="Times New Roman"/>
                <a:ea typeface="Times New Roman"/>
                <a:cs typeface="Times New Roman"/>
                <a:sym typeface="Times New Roman"/>
              </a:rPr>
              <a:t>Microcontroller Based Digital Over Voltage Protection System for Industrial Loads</a:t>
            </a:r>
            <a:endParaRPr b="1" sz="3675">
              <a:latin typeface="Times New Roman"/>
              <a:ea typeface="Times New Roman"/>
              <a:cs typeface="Times New Roman"/>
              <a:sym typeface="Times New Roman"/>
            </a:endParaRPr>
          </a:p>
          <a:p>
            <a:pPr indent="0" lvl="0" marL="0" rtl="0" algn="ctr">
              <a:lnSpc>
                <a:spcPct val="90000"/>
              </a:lnSpc>
              <a:spcBef>
                <a:spcPts val="0"/>
              </a:spcBef>
              <a:spcAft>
                <a:spcPts val="0"/>
              </a:spcAft>
              <a:buClr>
                <a:schemeClr val="dk1"/>
              </a:buClr>
              <a:buSzPts val="4861"/>
              <a:buFont typeface="Arial"/>
              <a:buNone/>
            </a:pPr>
            <a:r>
              <a:t/>
            </a:r>
            <a:endParaRPr b="1" sz="5060"/>
          </a:p>
        </p:txBody>
      </p:sp>
      <p:sp>
        <p:nvSpPr>
          <p:cNvPr id="95" name="Google Shape;95;p1"/>
          <p:cNvSpPr txBox="1"/>
          <p:nvPr>
            <p:ph idx="1" type="subTitle"/>
          </p:nvPr>
        </p:nvSpPr>
        <p:spPr>
          <a:xfrm>
            <a:off x="1491182" y="5326165"/>
            <a:ext cx="2350475" cy="88543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1200"/>
              <a:buNone/>
            </a:pPr>
            <a:r>
              <a:rPr lang="en-US" sz="1200"/>
              <a:t>Zulqarnain Bin Ashraf</a:t>
            </a:r>
            <a:endParaRPr/>
          </a:p>
          <a:p>
            <a:pPr indent="0" lvl="0" marL="0" rtl="0" algn="ctr">
              <a:lnSpc>
                <a:spcPct val="90000"/>
              </a:lnSpc>
              <a:spcBef>
                <a:spcPts val="1000"/>
              </a:spcBef>
              <a:spcAft>
                <a:spcPts val="0"/>
              </a:spcAft>
              <a:buClr>
                <a:schemeClr val="dk1"/>
              </a:buClr>
              <a:buSzPts val="2001"/>
              <a:buNone/>
            </a:pPr>
            <a:r>
              <a:rPr lang="en-US" sz="2001"/>
              <a:t>1606153</a:t>
            </a:r>
            <a:endParaRPr/>
          </a:p>
        </p:txBody>
      </p:sp>
      <p:sp>
        <p:nvSpPr>
          <p:cNvPr id="96" name="Google Shape;96;p1"/>
          <p:cNvSpPr txBox="1"/>
          <p:nvPr>
            <p:ph idx="12" type="sldNum"/>
          </p:nvPr>
        </p:nvSpPr>
        <p:spPr>
          <a:xfrm>
            <a:off x="8606926" y="5631180"/>
            <a:ext cx="2111881" cy="228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97" name="Google Shape;97;p1"/>
          <p:cNvPicPr preferRelativeResize="0"/>
          <p:nvPr/>
        </p:nvPicPr>
        <p:blipFill rotWithShape="1">
          <a:blip r:embed="rId4">
            <a:alphaModFix/>
          </a:blip>
          <a:srcRect b="1333" l="0" r="0" t="1323"/>
          <a:stretch/>
        </p:blipFill>
        <p:spPr>
          <a:xfrm>
            <a:off x="2005825" y="3982707"/>
            <a:ext cx="1343462" cy="1343462"/>
          </a:xfrm>
          <a:prstGeom prst="rect">
            <a:avLst/>
          </a:prstGeom>
          <a:noFill/>
          <a:ln>
            <a:noFill/>
          </a:ln>
        </p:spPr>
      </p:pic>
      <p:sp>
        <p:nvSpPr>
          <p:cNvPr id="98" name="Google Shape;98;p1"/>
          <p:cNvSpPr txBox="1"/>
          <p:nvPr/>
        </p:nvSpPr>
        <p:spPr>
          <a:xfrm>
            <a:off x="3863904" y="5333252"/>
            <a:ext cx="2350500" cy="8853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262626"/>
              </a:buClr>
              <a:buSzPts val="1200"/>
              <a:buFont typeface="Arial"/>
              <a:buNone/>
            </a:pPr>
            <a:r>
              <a:rPr lang="en-US" sz="1200">
                <a:solidFill>
                  <a:schemeClr val="dk1"/>
                </a:solidFill>
              </a:rPr>
              <a:t>Md. Abrar Istiak</a:t>
            </a:r>
            <a:endParaRPr/>
          </a:p>
          <a:p>
            <a:pPr indent="0" lvl="0" marL="0" marR="0" rtl="0" algn="ctr">
              <a:lnSpc>
                <a:spcPct val="100000"/>
              </a:lnSpc>
              <a:spcBef>
                <a:spcPts val="0"/>
              </a:spcBef>
              <a:spcAft>
                <a:spcPts val="0"/>
              </a:spcAft>
              <a:buClr>
                <a:srgbClr val="262626"/>
              </a:buClr>
              <a:buSzPts val="2001"/>
              <a:buFont typeface="Arial"/>
              <a:buNone/>
            </a:pPr>
            <a:r>
              <a:rPr b="0" i="0" lang="en-US" sz="2001" u="none" cap="none" strike="noStrike">
                <a:solidFill>
                  <a:schemeClr val="dk1"/>
                </a:solidFill>
                <a:latin typeface="Arial"/>
                <a:ea typeface="Arial"/>
                <a:cs typeface="Arial"/>
                <a:sym typeface="Arial"/>
              </a:rPr>
              <a:t>1606</a:t>
            </a:r>
            <a:r>
              <a:rPr lang="en-US" sz="2001">
                <a:solidFill>
                  <a:schemeClr val="dk1"/>
                </a:solidFill>
              </a:rPr>
              <a:t>155</a:t>
            </a:r>
            <a:endParaRPr b="0" i="0" sz="2001" u="none" cap="none" strike="noStrike">
              <a:solidFill>
                <a:schemeClr val="dk1"/>
              </a:solidFill>
              <a:latin typeface="Arial"/>
              <a:ea typeface="Arial"/>
              <a:cs typeface="Arial"/>
              <a:sym typeface="Arial"/>
            </a:endParaRPr>
          </a:p>
        </p:txBody>
      </p:sp>
      <p:sp>
        <p:nvSpPr>
          <p:cNvPr id="99" name="Google Shape;99;p1"/>
          <p:cNvSpPr txBox="1"/>
          <p:nvPr/>
        </p:nvSpPr>
        <p:spPr>
          <a:xfrm>
            <a:off x="6117116" y="5333200"/>
            <a:ext cx="2350475" cy="885432"/>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262626"/>
              </a:buClr>
              <a:buSzPts val="1200"/>
              <a:buFont typeface="Arial"/>
              <a:buNone/>
            </a:pPr>
            <a:r>
              <a:rPr lang="en-US" sz="1200">
                <a:solidFill>
                  <a:schemeClr val="dk1"/>
                </a:solidFill>
              </a:rPr>
              <a:t>Mortuza Minhaj Chowdhury</a:t>
            </a:r>
            <a:endParaRPr/>
          </a:p>
          <a:p>
            <a:pPr indent="0" lvl="0" marL="0" marR="0" rtl="0" algn="ctr">
              <a:lnSpc>
                <a:spcPct val="100000"/>
              </a:lnSpc>
              <a:spcBef>
                <a:spcPts val="0"/>
              </a:spcBef>
              <a:spcAft>
                <a:spcPts val="0"/>
              </a:spcAft>
              <a:buClr>
                <a:srgbClr val="262626"/>
              </a:buClr>
              <a:buSzPts val="2001"/>
              <a:buFont typeface="Arial"/>
              <a:buNone/>
            </a:pPr>
            <a:r>
              <a:rPr b="0" i="0" lang="en-US" sz="2001" u="none" cap="none" strike="noStrike">
                <a:solidFill>
                  <a:schemeClr val="dk1"/>
                </a:solidFill>
                <a:latin typeface="Arial"/>
                <a:ea typeface="Arial"/>
                <a:cs typeface="Arial"/>
                <a:sym typeface="Arial"/>
              </a:rPr>
              <a:t>1606</a:t>
            </a:r>
            <a:r>
              <a:rPr lang="en-US" sz="2001">
                <a:solidFill>
                  <a:schemeClr val="dk1"/>
                </a:solidFill>
              </a:rPr>
              <a:t>157</a:t>
            </a:r>
            <a:endParaRPr b="0" i="0" sz="2001" u="none" cap="none" strike="noStrike">
              <a:solidFill>
                <a:schemeClr val="dk1"/>
              </a:solidFill>
              <a:latin typeface="Arial"/>
              <a:ea typeface="Arial"/>
              <a:cs typeface="Arial"/>
              <a:sym typeface="Arial"/>
            </a:endParaRPr>
          </a:p>
        </p:txBody>
      </p:sp>
      <p:sp>
        <p:nvSpPr>
          <p:cNvPr id="100" name="Google Shape;100;p1"/>
          <p:cNvSpPr txBox="1"/>
          <p:nvPr/>
        </p:nvSpPr>
        <p:spPr>
          <a:xfrm>
            <a:off x="8490057" y="5323751"/>
            <a:ext cx="2350475" cy="885432"/>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262626"/>
              </a:buClr>
              <a:buSzPts val="1200"/>
              <a:buFont typeface="Arial"/>
              <a:buNone/>
            </a:pPr>
            <a:r>
              <a:rPr lang="en-US" sz="1200">
                <a:solidFill>
                  <a:schemeClr val="dk1"/>
                </a:solidFill>
              </a:rPr>
              <a:t>Rafid Umayer Murshed</a:t>
            </a:r>
            <a:endParaRPr/>
          </a:p>
          <a:p>
            <a:pPr indent="0" lvl="0" marL="0" marR="0" rtl="0" algn="ctr">
              <a:lnSpc>
                <a:spcPct val="100000"/>
              </a:lnSpc>
              <a:spcBef>
                <a:spcPts val="0"/>
              </a:spcBef>
              <a:spcAft>
                <a:spcPts val="0"/>
              </a:spcAft>
              <a:buClr>
                <a:srgbClr val="262626"/>
              </a:buClr>
              <a:buSzPts val="2001"/>
              <a:buFont typeface="Arial"/>
              <a:buNone/>
            </a:pPr>
            <a:r>
              <a:rPr b="0" i="0" lang="en-US" sz="2001" u="none" cap="none" strike="noStrike">
                <a:solidFill>
                  <a:schemeClr val="dk1"/>
                </a:solidFill>
                <a:latin typeface="Arial"/>
                <a:ea typeface="Arial"/>
                <a:cs typeface="Arial"/>
                <a:sym typeface="Arial"/>
              </a:rPr>
              <a:t>1606</a:t>
            </a:r>
            <a:r>
              <a:rPr lang="en-US" sz="2001">
                <a:solidFill>
                  <a:schemeClr val="dk1"/>
                </a:solidFill>
              </a:rPr>
              <a:t>186</a:t>
            </a:r>
            <a:endParaRPr b="0" i="0" sz="2001" u="none" cap="none" strike="noStrike">
              <a:solidFill>
                <a:schemeClr val="dk1"/>
              </a:solidFill>
              <a:latin typeface="Arial"/>
              <a:ea typeface="Arial"/>
              <a:cs typeface="Arial"/>
              <a:sym typeface="Arial"/>
            </a:endParaRPr>
          </a:p>
        </p:txBody>
      </p:sp>
      <p:pic>
        <p:nvPicPr>
          <p:cNvPr id="101" name="Google Shape;101;p1"/>
          <p:cNvPicPr preferRelativeResize="0"/>
          <p:nvPr/>
        </p:nvPicPr>
        <p:blipFill rotWithShape="1">
          <a:blip r:embed="rId5">
            <a:alphaModFix/>
          </a:blip>
          <a:srcRect b="12495" l="0" r="0" t="12502"/>
          <a:stretch/>
        </p:blipFill>
        <p:spPr>
          <a:xfrm>
            <a:off x="9004700" y="3980293"/>
            <a:ext cx="1343462" cy="1343462"/>
          </a:xfrm>
          <a:prstGeom prst="rect">
            <a:avLst/>
          </a:prstGeom>
          <a:noFill/>
          <a:ln>
            <a:noFill/>
          </a:ln>
        </p:spPr>
      </p:pic>
      <p:sp>
        <p:nvSpPr>
          <p:cNvPr id="102" name="Google Shape;102;p1"/>
          <p:cNvSpPr txBox="1"/>
          <p:nvPr/>
        </p:nvSpPr>
        <p:spPr>
          <a:xfrm>
            <a:off x="4884535" y="3554820"/>
            <a:ext cx="3033537" cy="885432"/>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262626"/>
              </a:buClr>
              <a:buSzPts val="1600"/>
              <a:buFont typeface="Arial"/>
              <a:buNone/>
            </a:pPr>
            <a:r>
              <a:rPr b="0" i="0" lang="en-US" sz="1600" u="none" cap="small" strike="noStrike">
                <a:solidFill>
                  <a:schemeClr val="dk1"/>
                </a:solidFill>
                <a:latin typeface="Arial"/>
                <a:ea typeface="Arial"/>
                <a:cs typeface="Arial"/>
                <a:sym typeface="Arial"/>
              </a:rPr>
              <a:t>Submitted by – Group </a:t>
            </a:r>
            <a:r>
              <a:rPr lang="en-US" sz="1600" cap="small">
                <a:solidFill>
                  <a:schemeClr val="dk1"/>
                </a:solidFill>
              </a:rPr>
              <a:t>P.10</a:t>
            </a:r>
            <a:endParaRPr b="0" i="0" sz="2800" u="none" cap="small" strike="noStrike">
              <a:solidFill>
                <a:schemeClr val="dk1"/>
              </a:solidFill>
              <a:latin typeface="Arial"/>
              <a:ea typeface="Arial"/>
              <a:cs typeface="Arial"/>
              <a:sym typeface="Arial"/>
            </a:endParaRPr>
          </a:p>
        </p:txBody>
      </p:sp>
      <p:pic>
        <p:nvPicPr>
          <p:cNvPr id="103" name="Google Shape;103;p1"/>
          <p:cNvPicPr preferRelativeResize="0"/>
          <p:nvPr/>
        </p:nvPicPr>
        <p:blipFill>
          <a:blip r:embed="rId6">
            <a:alphaModFix/>
          </a:blip>
          <a:stretch>
            <a:fillRect/>
          </a:stretch>
        </p:blipFill>
        <p:spPr>
          <a:xfrm>
            <a:off x="4367423" y="3945814"/>
            <a:ext cx="1343475" cy="1431335"/>
          </a:xfrm>
          <a:prstGeom prst="rect">
            <a:avLst/>
          </a:prstGeom>
          <a:noFill/>
          <a:ln>
            <a:noFill/>
          </a:ln>
        </p:spPr>
      </p:pic>
      <p:pic>
        <p:nvPicPr>
          <p:cNvPr id="104" name="Google Shape;104;p1"/>
          <p:cNvPicPr preferRelativeResize="0"/>
          <p:nvPr/>
        </p:nvPicPr>
        <p:blipFill>
          <a:blip r:embed="rId7">
            <a:alphaModFix/>
          </a:blip>
          <a:stretch>
            <a:fillRect/>
          </a:stretch>
        </p:blipFill>
        <p:spPr>
          <a:xfrm>
            <a:off x="6748468" y="3980275"/>
            <a:ext cx="1049582" cy="1343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7"/>
          <p:cNvSpPr txBox="1"/>
          <p:nvPr>
            <p:ph type="title"/>
          </p:nvPr>
        </p:nvSpPr>
        <p:spPr>
          <a:xfrm>
            <a:off x="0" y="-150"/>
            <a:ext cx="12192000" cy="1325700"/>
          </a:xfrm>
          <a:prstGeom prst="rect">
            <a:avLst/>
          </a:prstGeom>
          <a:solidFill>
            <a:srgbClr val="E69138"/>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n-US">
                <a:latin typeface="Times New Roman"/>
                <a:ea typeface="Times New Roman"/>
                <a:cs typeface="Times New Roman"/>
                <a:sym typeface="Times New Roman"/>
              </a:rPr>
              <a:t>Simulation</a:t>
            </a:r>
            <a:endParaRPr b="1">
              <a:latin typeface="Times New Roman"/>
              <a:ea typeface="Times New Roman"/>
              <a:cs typeface="Times New Roman"/>
              <a:sym typeface="Times New Roman"/>
            </a:endParaRPr>
          </a:p>
        </p:txBody>
      </p:sp>
      <p:sp>
        <p:nvSpPr>
          <p:cNvPr id="211" name="Google Shape;211;p7"/>
          <p:cNvSpPr txBox="1"/>
          <p:nvPr>
            <p:ph idx="1" type="body"/>
          </p:nvPr>
        </p:nvSpPr>
        <p:spPr>
          <a:xfrm>
            <a:off x="497975" y="1665350"/>
            <a:ext cx="10515600" cy="4351200"/>
          </a:xfrm>
          <a:prstGeom prst="rect">
            <a:avLst/>
          </a:prstGeom>
          <a:noFill/>
          <a:ln>
            <a:noFill/>
          </a:ln>
        </p:spPr>
        <p:txBody>
          <a:bodyPr anchorCtr="0" anchor="t" bIns="45700" lIns="91425" spcFirstLastPara="1" rIns="91425" wrap="square" tIns="45700">
            <a:normAutofit/>
          </a:bodyPr>
          <a:lstStyle/>
          <a:p>
            <a:pPr indent="0" lvl="0" marL="228600" rtl="0" algn="l">
              <a:lnSpc>
                <a:spcPct val="90000"/>
              </a:lnSpc>
              <a:spcBef>
                <a:spcPts val="0"/>
              </a:spcBef>
              <a:spcAft>
                <a:spcPts val="0"/>
              </a:spcAft>
              <a:buNone/>
            </a:pPr>
            <a:r>
              <a:rPr lang="en-US"/>
              <a:t>See simulation in full video from 4:13 - 6:24 min</a:t>
            </a:r>
            <a:endParaRPr/>
          </a:p>
          <a:p>
            <a:pPr indent="0" lvl="0" marL="228600" rtl="0" algn="l">
              <a:lnSpc>
                <a:spcPct val="90000"/>
              </a:lnSpc>
              <a:spcBef>
                <a:spcPts val="0"/>
              </a:spcBef>
              <a:spcAft>
                <a:spcPts val="0"/>
              </a:spcAft>
              <a:buNone/>
            </a:pPr>
            <a:r>
              <a:t/>
            </a:r>
            <a:endParaRPr/>
          </a:p>
          <a:p>
            <a:pPr indent="0" lvl="0" marL="228600" rtl="0" algn="l">
              <a:lnSpc>
                <a:spcPct val="90000"/>
              </a:lnSpc>
              <a:spcBef>
                <a:spcPts val="0"/>
              </a:spcBef>
              <a:spcAft>
                <a:spcPts val="0"/>
              </a:spcAft>
              <a:buNone/>
            </a:pPr>
            <a:r>
              <a:rPr lang="en-US"/>
              <a:t>Link: </a:t>
            </a:r>
            <a:r>
              <a:rPr lang="en-US" u="sng">
                <a:solidFill>
                  <a:schemeClr val="hlink"/>
                </a:solidFill>
                <a:hlinkClick r:id="rId3"/>
              </a:rPr>
              <a:t>https://web.microsoftstream.com/video/1f505a3d-c1e3-4dee-9447-57fbf539034e</a:t>
            </a:r>
            <a:r>
              <a:rPr lang="en-US"/>
              <a:t> </a:t>
            </a:r>
            <a:endParaRPr/>
          </a:p>
        </p:txBody>
      </p:sp>
      <p:sp>
        <p:nvSpPr>
          <p:cNvPr id="212" name="Google Shape;212;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EEE 416 (2020) – Final Project Group A.XY</a:t>
            </a:r>
            <a:endParaRPr/>
          </a:p>
        </p:txBody>
      </p:sp>
      <p:sp>
        <p:nvSpPr>
          <p:cNvPr id="213" name="Google Shape;213;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Title of the Project</a:t>
            </a:r>
            <a:endParaRPr/>
          </a:p>
        </p:txBody>
      </p:sp>
      <p:sp>
        <p:nvSpPr>
          <p:cNvPr id="214" name="Google Shape;214;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8"/>
          <p:cNvSpPr txBox="1"/>
          <p:nvPr>
            <p:ph type="title"/>
          </p:nvPr>
        </p:nvSpPr>
        <p:spPr>
          <a:xfrm>
            <a:off x="46150" y="-8075"/>
            <a:ext cx="12192000" cy="1325700"/>
          </a:xfrm>
          <a:prstGeom prst="rect">
            <a:avLst/>
          </a:prstGeom>
          <a:solidFill>
            <a:srgbClr val="E69138"/>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n-US">
                <a:latin typeface="Times New Roman"/>
                <a:ea typeface="Times New Roman"/>
                <a:cs typeface="Times New Roman"/>
                <a:sym typeface="Times New Roman"/>
              </a:rPr>
              <a:t>PCB Layout and 3d rendering</a:t>
            </a:r>
            <a:endParaRPr b="1">
              <a:latin typeface="Times New Roman"/>
              <a:ea typeface="Times New Roman"/>
              <a:cs typeface="Times New Roman"/>
              <a:sym typeface="Times New Roman"/>
            </a:endParaRPr>
          </a:p>
        </p:txBody>
      </p:sp>
      <p:sp>
        <p:nvSpPr>
          <p:cNvPr id="220" name="Google Shape;220;p8"/>
          <p:cNvSpPr txBox="1"/>
          <p:nvPr>
            <p:ph idx="10" type="dt"/>
          </p:nvPr>
        </p:nvSpPr>
        <p:spPr>
          <a:xfrm>
            <a:off x="46149" y="6062685"/>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EEE 416 (2021) – Final Project Group C1</a:t>
            </a:r>
            <a:endParaRPr/>
          </a:p>
        </p:txBody>
      </p:sp>
      <p:sp>
        <p:nvSpPr>
          <p:cNvPr id="221" name="Google Shape;221;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Title of the Project</a:t>
            </a:r>
            <a:endParaRPr/>
          </a:p>
        </p:txBody>
      </p:sp>
      <p:sp>
        <p:nvSpPr>
          <p:cNvPr id="222" name="Google Shape;222;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23" name="Google Shape;223;p8"/>
          <p:cNvPicPr preferRelativeResize="0"/>
          <p:nvPr/>
        </p:nvPicPr>
        <p:blipFill rotWithShape="1">
          <a:blip r:embed="rId3">
            <a:alphaModFix/>
          </a:blip>
          <a:srcRect b="0" l="0" r="0" t="0"/>
          <a:stretch/>
        </p:blipFill>
        <p:spPr>
          <a:xfrm>
            <a:off x="46148" y="1416676"/>
            <a:ext cx="5710707" cy="3979572"/>
          </a:xfrm>
          <a:prstGeom prst="rect">
            <a:avLst/>
          </a:prstGeom>
          <a:noFill/>
          <a:ln>
            <a:noFill/>
          </a:ln>
        </p:spPr>
      </p:pic>
      <p:pic>
        <p:nvPicPr>
          <p:cNvPr id="224" name="Google Shape;224;p8"/>
          <p:cNvPicPr preferRelativeResize="0"/>
          <p:nvPr/>
        </p:nvPicPr>
        <p:blipFill rotWithShape="1">
          <a:blip r:embed="rId4">
            <a:alphaModFix/>
          </a:blip>
          <a:srcRect b="0" l="0" r="0" t="0"/>
          <a:stretch/>
        </p:blipFill>
        <p:spPr>
          <a:xfrm>
            <a:off x="5756856" y="1416676"/>
            <a:ext cx="6459012" cy="3979572"/>
          </a:xfrm>
          <a:prstGeom prst="rect">
            <a:avLst/>
          </a:prstGeom>
          <a:noFill/>
          <a:ln>
            <a:noFill/>
          </a:ln>
        </p:spPr>
      </p:pic>
      <p:sp>
        <p:nvSpPr>
          <p:cNvPr id="225" name="Google Shape;225;p8"/>
          <p:cNvSpPr txBox="1"/>
          <p:nvPr/>
        </p:nvSpPr>
        <p:spPr>
          <a:xfrm>
            <a:off x="2034863" y="5495304"/>
            <a:ext cx="137313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PCB Layout</a:t>
            </a:r>
            <a:endParaRPr b="1" sz="2000">
              <a:solidFill>
                <a:schemeClr val="dk1"/>
              </a:solidFill>
              <a:latin typeface="Arial"/>
              <a:ea typeface="Arial"/>
              <a:cs typeface="Arial"/>
              <a:sym typeface="Arial"/>
            </a:endParaRPr>
          </a:p>
        </p:txBody>
      </p:sp>
      <p:sp>
        <p:nvSpPr>
          <p:cNvPr id="226" name="Google Shape;226;p8"/>
          <p:cNvSpPr txBox="1"/>
          <p:nvPr/>
        </p:nvSpPr>
        <p:spPr>
          <a:xfrm>
            <a:off x="8124551" y="5496520"/>
            <a:ext cx="13014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3D Render</a:t>
            </a:r>
            <a:endParaRPr b="1" sz="2000">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10"/>
          <p:cNvSpPr txBox="1"/>
          <p:nvPr>
            <p:ph type="title"/>
          </p:nvPr>
        </p:nvSpPr>
        <p:spPr>
          <a:xfrm>
            <a:off x="0" y="0"/>
            <a:ext cx="12192000" cy="1325700"/>
          </a:xfrm>
          <a:prstGeom prst="rect">
            <a:avLst/>
          </a:prstGeom>
          <a:solidFill>
            <a:srgbClr val="E69138"/>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n-US"/>
              <a:t>Photo Gallery</a:t>
            </a:r>
            <a:endParaRPr b="1"/>
          </a:p>
        </p:txBody>
      </p:sp>
      <p:sp>
        <p:nvSpPr>
          <p:cNvPr id="232" name="Google Shape;232;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EEE 416 (2020) – Final Project Group A.XY</a:t>
            </a:r>
            <a:endParaRPr/>
          </a:p>
        </p:txBody>
      </p:sp>
      <p:sp>
        <p:nvSpPr>
          <p:cNvPr id="233" name="Google Shape;233;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Title of the Project</a:t>
            </a:r>
            <a:endParaRPr/>
          </a:p>
        </p:txBody>
      </p:sp>
      <p:sp>
        <p:nvSpPr>
          <p:cNvPr id="234" name="Google Shape;234;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35" name="Google Shape;235;p10"/>
          <p:cNvPicPr preferRelativeResize="0"/>
          <p:nvPr/>
        </p:nvPicPr>
        <p:blipFill>
          <a:blip r:embed="rId3">
            <a:alphaModFix/>
          </a:blip>
          <a:stretch>
            <a:fillRect/>
          </a:stretch>
        </p:blipFill>
        <p:spPr>
          <a:xfrm>
            <a:off x="0" y="1243013"/>
            <a:ext cx="5895976" cy="4371975"/>
          </a:xfrm>
          <a:prstGeom prst="rect">
            <a:avLst/>
          </a:prstGeom>
          <a:noFill/>
          <a:ln>
            <a:noFill/>
          </a:ln>
        </p:spPr>
      </p:pic>
      <p:pic>
        <p:nvPicPr>
          <p:cNvPr id="236" name="Google Shape;236;p10"/>
          <p:cNvPicPr preferRelativeResize="0"/>
          <p:nvPr/>
        </p:nvPicPr>
        <p:blipFill>
          <a:blip r:embed="rId4">
            <a:alphaModFix/>
          </a:blip>
          <a:stretch>
            <a:fillRect/>
          </a:stretch>
        </p:blipFill>
        <p:spPr>
          <a:xfrm>
            <a:off x="6030500" y="1295925"/>
            <a:ext cx="6161500" cy="4266150"/>
          </a:xfrm>
          <a:prstGeom prst="rect">
            <a:avLst/>
          </a:prstGeom>
          <a:noFill/>
          <a:ln>
            <a:noFill/>
          </a:ln>
        </p:spPr>
      </p:pic>
      <p:sp>
        <p:nvSpPr>
          <p:cNvPr id="237" name="Google Shape;237;p10"/>
          <p:cNvSpPr txBox="1"/>
          <p:nvPr/>
        </p:nvSpPr>
        <p:spPr>
          <a:xfrm>
            <a:off x="931125" y="5762475"/>
            <a:ext cx="3491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t>                   Bottom Layer</a:t>
            </a:r>
            <a:endParaRPr b="1" sz="1700"/>
          </a:p>
        </p:txBody>
      </p:sp>
      <p:sp>
        <p:nvSpPr>
          <p:cNvPr id="238" name="Google Shape;238;p10"/>
          <p:cNvSpPr txBox="1"/>
          <p:nvPr/>
        </p:nvSpPr>
        <p:spPr>
          <a:xfrm>
            <a:off x="7023900" y="5736013"/>
            <a:ext cx="3491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t>                   Top Layer</a:t>
            </a:r>
            <a:endParaRPr b="1" sz="17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1"/>
          <p:cNvSpPr txBox="1"/>
          <p:nvPr>
            <p:ph type="title"/>
          </p:nvPr>
        </p:nvSpPr>
        <p:spPr>
          <a:xfrm>
            <a:off x="0" y="4525"/>
            <a:ext cx="12192000" cy="1325700"/>
          </a:xfrm>
          <a:prstGeom prst="rect">
            <a:avLst/>
          </a:prstGeom>
          <a:solidFill>
            <a:srgbClr val="E69138"/>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n-US"/>
              <a:t>Future Outlook</a:t>
            </a:r>
            <a:endParaRPr b="1"/>
          </a:p>
        </p:txBody>
      </p:sp>
      <p:sp>
        <p:nvSpPr>
          <p:cNvPr id="244" name="Google Shape;244;p11"/>
          <p:cNvSpPr txBox="1"/>
          <p:nvPr>
            <p:ph idx="1" type="body"/>
          </p:nvPr>
        </p:nvSpPr>
        <p:spPr>
          <a:xfrm>
            <a:off x="464712" y="1667546"/>
            <a:ext cx="10515600" cy="4351338"/>
          </a:xfrm>
          <a:prstGeom prst="rect">
            <a:avLst/>
          </a:prstGeom>
          <a:noFill/>
          <a:ln>
            <a:noFill/>
          </a:ln>
        </p:spPr>
        <p:txBody>
          <a:bodyPr anchorCtr="0" anchor="t" bIns="45700" lIns="91425" spcFirstLastPara="1" rIns="91425" wrap="square" tIns="45700">
            <a:normAutofit/>
          </a:bodyPr>
          <a:lstStyle/>
          <a:p>
            <a:pPr indent="-412750" lvl="0" marL="457200" rtl="0" algn="l">
              <a:lnSpc>
                <a:spcPct val="90000"/>
              </a:lnSpc>
              <a:spcBef>
                <a:spcPts val="0"/>
              </a:spcBef>
              <a:spcAft>
                <a:spcPts val="0"/>
              </a:spcAft>
              <a:buSzPts val="2900"/>
              <a:buAutoNum type="arabicPeriod"/>
            </a:pPr>
            <a:r>
              <a:rPr lang="en-US" sz="2900"/>
              <a:t>Add option for </a:t>
            </a:r>
            <a:r>
              <a:rPr b="1" lang="en-US" sz="2900"/>
              <a:t>undervoltage</a:t>
            </a:r>
            <a:r>
              <a:rPr lang="en-US" sz="2900"/>
              <a:t> detection. Undervoltage also can cause damage to devices thus it will also shut down connection with other devices when experience undervoltage in main supply.</a:t>
            </a:r>
            <a:endParaRPr sz="2900"/>
          </a:p>
          <a:p>
            <a:pPr indent="-412750" lvl="0" marL="457200" rtl="0" algn="l">
              <a:lnSpc>
                <a:spcPct val="90000"/>
              </a:lnSpc>
              <a:spcBef>
                <a:spcPts val="0"/>
              </a:spcBef>
              <a:spcAft>
                <a:spcPts val="0"/>
              </a:spcAft>
              <a:buSzPts val="2900"/>
              <a:buAutoNum type="arabicPeriod"/>
            </a:pPr>
            <a:r>
              <a:rPr lang="en-US" sz="2900"/>
              <a:t>Add </a:t>
            </a:r>
            <a:r>
              <a:rPr b="1" lang="en-US" sz="2900"/>
              <a:t>more thresholds for multiple rated</a:t>
            </a:r>
            <a:r>
              <a:rPr lang="en-US" sz="2900"/>
              <a:t> load and devices.</a:t>
            </a:r>
            <a:endParaRPr sz="2900"/>
          </a:p>
          <a:p>
            <a:pPr indent="-412750" lvl="0" marL="457200" rtl="0" algn="l">
              <a:lnSpc>
                <a:spcPct val="90000"/>
              </a:lnSpc>
              <a:spcBef>
                <a:spcPts val="0"/>
              </a:spcBef>
              <a:spcAft>
                <a:spcPts val="0"/>
              </a:spcAft>
              <a:buSzPts val="2900"/>
              <a:buAutoNum type="arabicPeriod"/>
            </a:pPr>
            <a:r>
              <a:rPr lang="en-US" sz="2900"/>
              <a:t>Incorporate IoT for </a:t>
            </a:r>
            <a:r>
              <a:rPr b="1" lang="en-US" sz="2900"/>
              <a:t>home/ industry security</a:t>
            </a:r>
            <a:r>
              <a:rPr lang="en-US" sz="2900"/>
              <a:t> automation task. </a:t>
            </a:r>
            <a:endParaRPr sz="2900"/>
          </a:p>
          <a:p>
            <a:pPr indent="-412750" lvl="0" marL="457200" rtl="0" algn="l">
              <a:lnSpc>
                <a:spcPct val="90000"/>
              </a:lnSpc>
              <a:spcBef>
                <a:spcPts val="0"/>
              </a:spcBef>
              <a:spcAft>
                <a:spcPts val="0"/>
              </a:spcAft>
              <a:buSzPts val="2900"/>
              <a:buAutoNum type="arabicPeriod"/>
            </a:pPr>
            <a:r>
              <a:rPr lang="en-US" sz="2900"/>
              <a:t>Add </a:t>
            </a:r>
            <a:r>
              <a:rPr b="1" lang="en-US" sz="2900"/>
              <a:t>short circuit/ overcurrent</a:t>
            </a:r>
            <a:r>
              <a:rPr lang="en-US" sz="2900"/>
              <a:t> detection system. </a:t>
            </a:r>
            <a:endParaRPr sz="2900"/>
          </a:p>
          <a:p>
            <a:pPr indent="-50800" lvl="0" marL="228600" rtl="0" algn="l">
              <a:lnSpc>
                <a:spcPct val="90000"/>
              </a:lnSpc>
              <a:spcBef>
                <a:spcPts val="1000"/>
              </a:spcBef>
              <a:spcAft>
                <a:spcPts val="0"/>
              </a:spcAft>
              <a:buClr>
                <a:schemeClr val="dk1"/>
              </a:buClr>
              <a:buSzPts val="2800"/>
              <a:buNone/>
            </a:pPr>
            <a:r>
              <a:t/>
            </a:r>
            <a:endParaRPr sz="3000"/>
          </a:p>
        </p:txBody>
      </p:sp>
      <p:sp>
        <p:nvSpPr>
          <p:cNvPr id="245" name="Google Shape;24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EEE 416 (2020) – Final Project Group A.XY</a:t>
            </a:r>
            <a:endParaRPr/>
          </a:p>
        </p:txBody>
      </p:sp>
      <p:sp>
        <p:nvSpPr>
          <p:cNvPr id="246" name="Google Shape;24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Title of the Project</a:t>
            </a:r>
            <a:endParaRPr/>
          </a:p>
        </p:txBody>
      </p:sp>
      <p:sp>
        <p:nvSpPr>
          <p:cNvPr id="247" name="Google Shape;24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12"/>
          <p:cNvSpPr txBox="1"/>
          <p:nvPr>
            <p:ph type="title"/>
          </p:nvPr>
        </p:nvSpPr>
        <p:spPr>
          <a:xfrm>
            <a:off x="0" y="0"/>
            <a:ext cx="12192000" cy="1325700"/>
          </a:xfrm>
          <a:prstGeom prst="rect">
            <a:avLst/>
          </a:prstGeom>
          <a:solidFill>
            <a:srgbClr val="E69138"/>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n-US"/>
              <a:t>Conclusion</a:t>
            </a:r>
            <a:endParaRPr b="1"/>
          </a:p>
        </p:txBody>
      </p:sp>
      <p:sp>
        <p:nvSpPr>
          <p:cNvPr id="253" name="Google Shape;253;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EEE 416 (2020) – Final Project Group A.XY</a:t>
            </a:r>
            <a:endParaRPr/>
          </a:p>
        </p:txBody>
      </p:sp>
      <p:sp>
        <p:nvSpPr>
          <p:cNvPr id="254" name="Google Shape;254;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Title of the Project</a:t>
            </a:r>
            <a:endParaRPr/>
          </a:p>
        </p:txBody>
      </p:sp>
      <p:sp>
        <p:nvSpPr>
          <p:cNvPr id="255" name="Google Shape;255;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256" name="Google Shape;256;p12"/>
          <p:cNvGrpSpPr/>
          <p:nvPr/>
        </p:nvGrpSpPr>
        <p:grpSpPr>
          <a:xfrm>
            <a:off x="1611568" y="1479000"/>
            <a:ext cx="9131884" cy="975576"/>
            <a:chOff x="2789785" y="880977"/>
            <a:chExt cx="5221800" cy="731700"/>
          </a:xfrm>
        </p:grpSpPr>
        <p:sp>
          <p:nvSpPr>
            <p:cNvPr id="257" name="Google Shape;257;p12"/>
            <p:cNvSpPr/>
            <p:nvPr/>
          </p:nvSpPr>
          <p:spPr>
            <a:xfrm>
              <a:off x="2789785" y="880977"/>
              <a:ext cx="5221800" cy="731700"/>
            </a:xfrm>
            <a:prstGeom prst="rect">
              <a:avLst/>
            </a:prstGeom>
            <a:solidFill>
              <a:srgbClr val="085631"/>
            </a:solidFill>
            <a:ln>
              <a:noFill/>
            </a:ln>
          </p:spPr>
          <p:txBody>
            <a:bodyPr anchorCtr="0" anchor="ctr" bIns="60925" lIns="121900" spcFirstLastPara="1" rIns="121900" wrap="square" tIns="60925">
              <a:noAutofit/>
            </a:bodyPr>
            <a:lstStyle/>
            <a:p>
              <a:pPr indent="0" lvl="0" marL="0" rtl="0" algn="l">
                <a:spcBef>
                  <a:spcPts val="0"/>
                </a:spcBef>
                <a:spcAft>
                  <a:spcPts val="0"/>
                </a:spcAft>
                <a:buNone/>
              </a:pPr>
              <a:r>
                <a:t/>
              </a:r>
              <a:endParaRPr/>
            </a:p>
          </p:txBody>
        </p:sp>
        <p:sp>
          <p:nvSpPr>
            <p:cNvPr id="258" name="Google Shape;258;p12"/>
            <p:cNvSpPr txBox="1"/>
            <p:nvPr/>
          </p:nvSpPr>
          <p:spPr>
            <a:xfrm>
              <a:off x="2914389" y="965253"/>
              <a:ext cx="4765800" cy="575400"/>
            </a:xfrm>
            <a:prstGeom prst="rect">
              <a:avLst/>
            </a:prstGeom>
            <a:noFill/>
            <a:ln>
              <a:noFill/>
            </a:ln>
          </p:spPr>
          <p:txBody>
            <a:bodyPr anchorCtr="0" anchor="ctr" bIns="60925" lIns="121900" spcFirstLastPara="1" rIns="121900" wrap="square" tIns="60925">
              <a:noAutofit/>
            </a:bodyPr>
            <a:lstStyle/>
            <a:p>
              <a:pPr indent="0" lvl="0" marL="0" rtl="0" algn="l">
                <a:lnSpc>
                  <a:spcPct val="115000"/>
                </a:lnSpc>
                <a:spcBef>
                  <a:spcPts val="0"/>
                </a:spcBef>
                <a:spcAft>
                  <a:spcPts val="0"/>
                </a:spcAft>
                <a:buNone/>
              </a:pPr>
              <a:r>
                <a:rPr b="1" lang="en-US" sz="2000">
                  <a:solidFill>
                    <a:srgbClr val="FFFFFF"/>
                  </a:solidFill>
                  <a:latin typeface="Roboto"/>
                  <a:ea typeface="Roboto"/>
                  <a:cs typeface="Roboto"/>
                  <a:sym typeface="Roboto"/>
                </a:rPr>
                <a:t>STM32 gives more precision and higher speed of operation rather than other microcontrollers.</a:t>
              </a:r>
              <a:endParaRPr b="1" sz="2000">
                <a:solidFill>
                  <a:srgbClr val="FFFFFF"/>
                </a:solidFill>
                <a:latin typeface="Roboto"/>
                <a:ea typeface="Roboto"/>
                <a:cs typeface="Roboto"/>
                <a:sym typeface="Roboto"/>
              </a:endParaRPr>
            </a:p>
          </p:txBody>
        </p:sp>
      </p:grpSp>
      <p:grpSp>
        <p:nvGrpSpPr>
          <p:cNvPr id="259" name="Google Shape;259;p12"/>
          <p:cNvGrpSpPr/>
          <p:nvPr/>
        </p:nvGrpSpPr>
        <p:grpSpPr>
          <a:xfrm>
            <a:off x="1611572" y="2658118"/>
            <a:ext cx="8499693" cy="975576"/>
            <a:chOff x="2789787" y="1765338"/>
            <a:chExt cx="4860300" cy="731700"/>
          </a:xfrm>
        </p:grpSpPr>
        <p:sp>
          <p:nvSpPr>
            <p:cNvPr id="260" name="Google Shape;260;p12"/>
            <p:cNvSpPr/>
            <p:nvPr/>
          </p:nvSpPr>
          <p:spPr>
            <a:xfrm>
              <a:off x="2789787" y="1765338"/>
              <a:ext cx="4860300" cy="731700"/>
            </a:xfrm>
            <a:prstGeom prst="rect">
              <a:avLst/>
            </a:prstGeom>
            <a:solidFill>
              <a:srgbClr val="0B7140"/>
            </a:solidFill>
            <a:ln>
              <a:noFill/>
            </a:ln>
          </p:spPr>
          <p:txBody>
            <a:bodyPr anchorCtr="0" anchor="ctr" bIns="60925" lIns="121900" spcFirstLastPara="1" rIns="121900" wrap="square" tIns="60925">
              <a:noAutofit/>
            </a:bodyPr>
            <a:lstStyle/>
            <a:p>
              <a:pPr indent="0" lvl="0" marL="0" rtl="0" algn="l">
                <a:spcBef>
                  <a:spcPts val="0"/>
                </a:spcBef>
                <a:spcAft>
                  <a:spcPts val="0"/>
                </a:spcAft>
                <a:buNone/>
              </a:pPr>
              <a:r>
                <a:t/>
              </a:r>
              <a:endParaRPr/>
            </a:p>
          </p:txBody>
        </p:sp>
        <p:sp>
          <p:nvSpPr>
            <p:cNvPr id="261" name="Google Shape;261;p12"/>
            <p:cNvSpPr txBox="1"/>
            <p:nvPr/>
          </p:nvSpPr>
          <p:spPr>
            <a:xfrm>
              <a:off x="2914287" y="1965074"/>
              <a:ext cx="4373100" cy="330600"/>
            </a:xfrm>
            <a:prstGeom prst="rect">
              <a:avLst/>
            </a:prstGeom>
            <a:noFill/>
            <a:ln>
              <a:noFill/>
            </a:ln>
          </p:spPr>
          <p:txBody>
            <a:bodyPr anchorCtr="0" anchor="ctr" bIns="60925" lIns="121900" spcFirstLastPara="1" rIns="121900" wrap="square" tIns="60925">
              <a:noAutofit/>
            </a:bodyPr>
            <a:lstStyle/>
            <a:p>
              <a:pPr indent="0" lvl="0" marL="0" rtl="0" algn="l">
                <a:lnSpc>
                  <a:spcPct val="115000"/>
                </a:lnSpc>
                <a:spcBef>
                  <a:spcPts val="0"/>
                </a:spcBef>
                <a:spcAft>
                  <a:spcPts val="0"/>
                </a:spcAft>
                <a:buNone/>
              </a:pPr>
              <a:r>
                <a:rPr b="1" lang="en-US" sz="2000">
                  <a:solidFill>
                    <a:srgbClr val="FFFFFF"/>
                  </a:solidFill>
                  <a:latin typeface="Roboto"/>
                  <a:ea typeface="Roboto"/>
                  <a:cs typeface="Roboto"/>
                  <a:sym typeface="Roboto"/>
                </a:rPr>
                <a:t>Using the idea to our main circuit protection system, we can implement smart circuit protection system.</a:t>
              </a:r>
              <a:endParaRPr b="1" sz="2000">
                <a:solidFill>
                  <a:srgbClr val="FFFFFF"/>
                </a:solidFill>
                <a:latin typeface="Roboto"/>
                <a:ea typeface="Roboto"/>
                <a:cs typeface="Roboto"/>
                <a:sym typeface="Roboto"/>
              </a:endParaRPr>
            </a:p>
          </p:txBody>
        </p:sp>
      </p:grpSp>
      <p:grpSp>
        <p:nvGrpSpPr>
          <p:cNvPr id="262" name="Google Shape;262;p12"/>
          <p:cNvGrpSpPr/>
          <p:nvPr/>
        </p:nvGrpSpPr>
        <p:grpSpPr>
          <a:xfrm>
            <a:off x="1611576" y="3835079"/>
            <a:ext cx="7914427" cy="933750"/>
            <a:chOff x="2789787" y="2648069"/>
            <a:chExt cx="4497600" cy="736163"/>
          </a:xfrm>
        </p:grpSpPr>
        <p:sp>
          <p:nvSpPr>
            <p:cNvPr id="263" name="Google Shape;263;p12"/>
            <p:cNvSpPr/>
            <p:nvPr/>
          </p:nvSpPr>
          <p:spPr>
            <a:xfrm>
              <a:off x="2789787" y="2648069"/>
              <a:ext cx="4497600" cy="731700"/>
            </a:xfrm>
            <a:prstGeom prst="rect">
              <a:avLst/>
            </a:prstGeom>
            <a:solidFill>
              <a:srgbClr val="0B7743"/>
            </a:solidFill>
            <a:ln>
              <a:noFill/>
            </a:ln>
          </p:spPr>
          <p:txBody>
            <a:bodyPr anchorCtr="0" anchor="ctr" bIns="60925" lIns="121900" spcFirstLastPara="1" rIns="121900" wrap="square" tIns="60925">
              <a:noAutofit/>
            </a:bodyPr>
            <a:lstStyle/>
            <a:p>
              <a:pPr indent="0" lvl="0" marL="0" rtl="0" algn="l">
                <a:spcBef>
                  <a:spcPts val="0"/>
                </a:spcBef>
                <a:spcAft>
                  <a:spcPts val="0"/>
                </a:spcAft>
                <a:buNone/>
              </a:pPr>
              <a:r>
                <a:t/>
              </a:r>
              <a:endParaRPr/>
            </a:p>
          </p:txBody>
        </p:sp>
        <p:sp>
          <p:nvSpPr>
            <p:cNvPr id="264" name="Google Shape;264;p12"/>
            <p:cNvSpPr txBox="1"/>
            <p:nvPr/>
          </p:nvSpPr>
          <p:spPr>
            <a:xfrm>
              <a:off x="2915975" y="3053632"/>
              <a:ext cx="4061100" cy="330600"/>
            </a:xfrm>
            <a:prstGeom prst="rect">
              <a:avLst/>
            </a:prstGeom>
            <a:noFill/>
            <a:ln>
              <a:noFill/>
            </a:ln>
          </p:spPr>
          <p:txBody>
            <a:bodyPr anchorCtr="0" anchor="ctr" bIns="60925" lIns="121900" spcFirstLastPara="1" rIns="121900" wrap="square" tIns="60925">
              <a:noAutofit/>
            </a:bodyPr>
            <a:lstStyle/>
            <a:p>
              <a:pPr indent="0" lvl="0" marL="0" rtl="0" algn="l">
                <a:lnSpc>
                  <a:spcPct val="115000"/>
                </a:lnSpc>
                <a:spcBef>
                  <a:spcPts val="0"/>
                </a:spcBef>
                <a:spcAft>
                  <a:spcPts val="0"/>
                </a:spcAft>
                <a:buClr>
                  <a:schemeClr val="dk1"/>
                </a:buClr>
                <a:buSzPts val="1100"/>
                <a:buFont typeface="Arial"/>
                <a:buNone/>
              </a:pPr>
              <a:r>
                <a:rPr b="1" lang="en-US" sz="2000">
                  <a:solidFill>
                    <a:schemeClr val="lt1"/>
                  </a:solidFill>
                  <a:latin typeface="Roboto"/>
                  <a:ea typeface="Roboto"/>
                  <a:cs typeface="Roboto"/>
                  <a:sym typeface="Roboto"/>
                </a:rPr>
                <a:t>Vital circuit protection component for home and industrial appliances.</a:t>
              </a:r>
              <a:endParaRPr b="1" sz="2000">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t/>
              </a:r>
              <a:endParaRPr b="1" sz="2200">
                <a:solidFill>
                  <a:srgbClr val="FFFFFF"/>
                </a:solidFill>
                <a:latin typeface="Roboto"/>
                <a:ea typeface="Roboto"/>
                <a:cs typeface="Roboto"/>
                <a:sym typeface="Roboto"/>
              </a:endParaRPr>
            </a:p>
          </p:txBody>
        </p:sp>
      </p:grpSp>
      <p:grpSp>
        <p:nvGrpSpPr>
          <p:cNvPr id="265" name="Google Shape;265;p12"/>
          <p:cNvGrpSpPr/>
          <p:nvPr/>
        </p:nvGrpSpPr>
        <p:grpSpPr>
          <a:xfrm>
            <a:off x="1611572" y="5012026"/>
            <a:ext cx="7233212" cy="975576"/>
            <a:chOff x="2789787" y="3530813"/>
            <a:chExt cx="4136100" cy="731700"/>
          </a:xfrm>
        </p:grpSpPr>
        <p:sp>
          <p:nvSpPr>
            <p:cNvPr id="266" name="Google Shape;266;p12"/>
            <p:cNvSpPr/>
            <p:nvPr/>
          </p:nvSpPr>
          <p:spPr>
            <a:xfrm>
              <a:off x="2789787" y="3530813"/>
              <a:ext cx="4136100" cy="731700"/>
            </a:xfrm>
            <a:prstGeom prst="rect">
              <a:avLst/>
            </a:prstGeom>
            <a:solidFill>
              <a:srgbClr val="0C8148"/>
            </a:solidFill>
            <a:ln>
              <a:noFill/>
            </a:ln>
          </p:spPr>
          <p:txBody>
            <a:bodyPr anchorCtr="0" anchor="ctr" bIns="60925" lIns="121900" spcFirstLastPara="1" rIns="121900" wrap="square" tIns="60925">
              <a:noAutofit/>
            </a:bodyPr>
            <a:lstStyle/>
            <a:p>
              <a:pPr indent="0" lvl="0" marL="0" rtl="0" algn="l">
                <a:spcBef>
                  <a:spcPts val="0"/>
                </a:spcBef>
                <a:spcAft>
                  <a:spcPts val="0"/>
                </a:spcAft>
                <a:buNone/>
              </a:pPr>
              <a:r>
                <a:t/>
              </a:r>
              <a:endParaRPr/>
            </a:p>
          </p:txBody>
        </p:sp>
        <p:sp>
          <p:nvSpPr>
            <p:cNvPr id="267" name="Google Shape;267;p12"/>
            <p:cNvSpPr txBox="1"/>
            <p:nvPr/>
          </p:nvSpPr>
          <p:spPr>
            <a:xfrm>
              <a:off x="2914388" y="3737366"/>
              <a:ext cx="3849900" cy="330600"/>
            </a:xfrm>
            <a:prstGeom prst="rect">
              <a:avLst/>
            </a:prstGeom>
            <a:noFill/>
            <a:ln>
              <a:noFill/>
            </a:ln>
          </p:spPr>
          <p:txBody>
            <a:bodyPr anchorCtr="0" anchor="ctr" bIns="60925" lIns="121900" spcFirstLastPara="1" rIns="121900" wrap="square" tIns="60925">
              <a:noAutofit/>
            </a:bodyPr>
            <a:lstStyle/>
            <a:p>
              <a:pPr indent="0" lvl="0" marL="0" rtl="0" algn="l">
                <a:lnSpc>
                  <a:spcPct val="115000"/>
                </a:lnSpc>
                <a:spcBef>
                  <a:spcPts val="0"/>
                </a:spcBef>
                <a:spcAft>
                  <a:spcPts val="0"/>
                </a:spcAft>
                <a:buNone/>
              </a:pPr>
              <a:r>
                <a:rPr b="1" lang="en-US" sz="2000">
                  <a:solidFill>
                    <a:srgbClr val="FFFFFF"/>
                  </a:solidFill>
                  <a:latin typeface="Roboto"/>
                  <a:ea typeface="Roboto"/>
                  <a:cs typeface="Roboto"/>
                  <a:sym typeface="Roboto"/>
                </a:rPr>
                <a:t>Apart from hardware verification the system showed great success in simulation for  the specific task.</a:t>
              </a:r>
              <a:endParaRPr b="1" sz="2000">
                <a:solidFill>
                  <a:srgbClr val="FFFFFF"/>
                </a:solidFill>
                <a:latin typeface="Roboto"/>
                <a:ea typeface="Roboto"/>
                <a:cs typeface="Roboto"/>
                <a:sym typeface="Roboto"/>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e65d07fe13_13_38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74" name="Google Shape;274;ge65d07fe13_13_388"/>
          <p:cNvPicPr preferRelativeResize="0"/>
          <p:nvPr/>
        </p:nvPicPr>
        <p:blipFill>
          <a:blip r:embed="rId3">
            <a:alphaModFix/>
          </a:blip>
          <a:stretch>
            <a:fillRect/>
          </a:stretch>
        </p:blipFill>
        <p:spPr>
          <a:xfrm>
            <a:off x="0" y="0"/>
            <a:ext cx="12192000" cy="6428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1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Arial"/>
              <a:buNone/>
            </a:pPr>
            <a:r>
              <a:rPr lang="en-US"/>
              <a:t>Additional Slides</a:t>
            </a:r>
            <a:endParaRPr/>
          </a:p>
        </p:txBody>
      </p:sp>
      <p:sp>
        <p:nvSpPr>
          <p:cNvPr id="280" name="Google Shape;280;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281" name="Google Shape;281;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14"/>
          <p:cNvSpPr txBox="1"/>
          <p:nvPr>
            <p:ph type="title"/>
          </p:nvPr>
        </p:nvSpPr>
        <p:spPr>
          <a:xfrm>
            <a:off x="0" y="30274"/>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References</a:t>
            </a:r>
            <a:endParaRPr/>
          </a:p>
        </p:txBody>
      </p:sp>
      <p:sp>
        <p:nvSpPr>
          <p:cNvPr id="287" name="Google Shape;287;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STM32 datasheet: </a:t>
            </a:r>
            <a:r>
              <a:rPr lang="en-US" u="sng">
                <a:solidFill>
                  <a:schemeClr val="hlink"/>
                </a:solidFill>
                <a:hlinkClick r:id="rId3"/>
              </a:rPr>
              <a:t>https://www.st.com/en/microcontrollers-microprocessors/stm32f103c6.html</a:t>
            </a:r>
            <a:endParaRPr/>
          </a:p>
          <a:p>
            <a:pPr indent="-228600" lvl="0" marL="228600" rtl="0" algn="l">
              <a:lnSpc>
                <a:spcPct val="90000"/>
              </a:lnSpc>
              <a:spcBef>
                <a:spcPts val="1000"/>
              </a:spcBef>
              <a:spcAft>
                <a:spcPts val="0"/>
              </a:spcAft>
              <a:buClr>
                <a:schemeClr val="dk1"/>
              </a:buClr>
              <a:buSzPts val="2800"/>
              <a:buChar char="•"/>
            </a:pPr>
            <a:r>
              <a:rPr lang="en-US"/>
              <a:t>Cubeide details: </a:t>
            </a:r>
            <a:r>
              <a:rPr lang="en-US" u="sng">
                <a:solidFill>
                  <a:schemeClr val="hlink"/>
                </a:solidFill>
                <a:hlinkClick r:id="rId4"/>
              </a:rPr>
              <a:t>https://www.st.com/en/development-tools/stm32cubeide.html</a:t>
            </a:r>
            <a:endParaRPr/>
          </a:p>
          <a:p>
            <a:pPr indent="-228600" lvl="0" marL="228600" rtl="0" algn="l">
              <a:lnSpc>
                <a:spcPct val="90000"/>
              </a:lnSpc>
              <a:spcBef>
                <a:spcPts val="1000"/>
              </a:spcBef>
              <a:spcAft>
                <a:spcPts val="0"/>
              </a:spcAft>
              <a:buClr>
                <a:schemeClr val="dk1"/>
              </a:buClr>
              <a:buSzPts val="2800"/>
              <a:buChar char="•"/>
            </a:pPr>
            <a:r>
              <a:rPr lang="en-US"/>
              <a:t>Adc document: </a:t>
            </a:r>
            <a:r>
              <a:rPr lang="en-US" u="sng">
                <a:solidFill>
                  <a:schemeClr val="hlink"/>
                </a:solidFill>
                <a:hlinkClick r:id="rId5"/>
              </a:rPr>
              <a:t>https://stackoverflow.com/questions/41630271/how-to-convert-reading-adc-value-to-float?fbclid=IwAR2bxq5miHmP3fYutbqnkZHJlccdv4gmRBWsFUkh2N2bbTyw_ajumBJeju0</a:t>
            </a:r>
            <a:r>
              <a:rPr lang="en-US"/>
              <a:t> </a:t>
            </a:r>
            <a:endParaRPr/>
          </a:p>
        </p:txBody>
      </p:sp>
      <p:sp>
        <p:nvSpPr>
          <p:cNvPr id="288" name="Google Shape;288;p14"/>
          <p:cNvSpPr txBox="1"/>
          <p:nvPr>
            <p:ph idx="10" type="dt"/>
          </p:nvPr>
        </p:nvSpPr>
        <p:spPr>
          <a:xfrm>
            <a:off x="432486" y="6501639"/>
            <a:ext cx="3472764" cy="3563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EEE 416 A 2020 – Final Project</a:t>
            </a:r>
            <a:endParaRPr/>
          </a:p>
        </p:txBody>
      </p:sp>
      <p:sp>
        <p:nvSpPr>
          <p:cNvPr id="289" name="Google Shape;289;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15"/>
          <p:cNvSpPr txBox="1"/>
          <p:nvPr>
            <p:ph type="title"/>
          </p:nvPr>
        </p:nvSpPr>
        <p:spPr>
          <a:xfrm>
            <a:off x="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Bill of Materials</a:t>
            </a:r>
            <a:endParaRPr/>
          </a:p>
        </p:txBody>
      </p:sp>
      <p:sp>
        <p:nvSpPr>
          <p:cNvPr id="295" name="Google Shape;295;p15"/>
          <p:cNvSpPr txBox="1"/>
          <p:nvPr>
            <p:ph idx="10" type="dt"/>
          </p:nvPr>
        </p:nvSpPr>
        <p:spPr>
          <a:xfrm>
            <a:off x="432487" y="6501639"/>
            <a:ext cx="3625166" cy="3563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EEE 416 A 2020 – Final Project</a:t>
            </a:r>
            <a:endParaRPr/>
          </a:p>
        </p:txBody>
      </p:sp>
      <p:sp>
        <p:nvSpPr>
          <p:cNvPr id="296" name="Google Shape;296;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297" name="Google Shape;297;p15"/>
          <p:cNvGraphicFramePr/>
          <p:nvPr/>
        </p:nvGraphicFramePr>
        <p:xfrm>
          <a:off x="1193800" y="1162750"/>
          <a:ext cx="3000000" cy="3000000"/>
        </p:xfrm>
        <a:graphic>
          <a:graphicData uri="http://schemas.openxmlformats.org/drawingml/2006/table">
            <a:tbl>
              <a:tblPr bandRow="1" firstRow="1">
                <a:noFill/>
                <a:tableStyleId>{05AA80FF-985B-41CB-BAC4-CF5F4A27FB27}</a:tableStyleId>
              </a:tblPr>
              <a:tblGrid>
                <a:gridCol w="3428650"/>
                <a:gridCol w="1990025"/>
                <a:gridCol w="2709325"/>
              </a:tblGrid>
              <a:tr h="132300">
                <a:tc>
                  <a:txBody>
                    <a:bodyPr/>
                    <a:lstStyle/>
                    <a:p>
                      <a:pPr indent="0" lvl="0" marL="0" marR="0" rtl="0" algn="l">
                        <a:spcBef>
                          <a:spcPts val="0"/>
                        </a:spcBef>
                        <a:spcAft>
                          <a:spcPts val="0"/>
                        </a:spcAft>
                        <a:buNone/>
                      </a:pPr>
                      <a:r>
                        <a:rPr lang="en-US" sz="1800" u="none" cap="none" strike="noStrike"/>
                        <a:t>Name of Component</a:t>
                      </a:r>
                      <a:endParaRPr sz="1800"/>
                    </a:p>
                  </a:txBody>
                  <a:tcPr marT="45725" marB="45725" marR="91450" marL="91450"/>
                </a:tc>
                <a:tc>
                  <a:txBody>
                    <a:bodyPr/>
                    <a:lstStyle/>
                    <a:p>
                      <a:pPr indent="0" lvl="0" marL="0" marR="0" rtl="0" algn="l">
                        <a:spcBef>
                          <a:spcPts val="0"/>
                        </a:spcBef>
                        <a:spcAft>
                          <a:spcPts val="0"/>
                        </a:spcAft>
                        <a:buNone/>
                      </a:pPr>
                      <a:r>
                        <a:rPr lang="en-US" sz="1800"/>
                        <a:t>Quantity</a:t>
                      </a:r>
                      <a:endParaRPr sz="1800"/>
                    </a:p>
                  </a:txBody>
                  <a:tcPr marT="45725" marB="45725" marR="91450" marL="91450"/>
                </a:tc>
                <a:tc>
                  <a:txBody>
                    <a:bodyPr/>
                    <a:lstStyle/>
                    <a:p>
                      <a:pPr indent="0" lvl="0" marL="0" marR="0" rtl="0" algn="l">
                        <a:spcBef>
                          <a:spcPts val="0"/>
                        </a:spcBef>
                        <a:spcAft>
                          <a:spcPts val="0"/>
                        </a:spcAft>
                        <a:buNone/>
                      </a:pPr>
                      <a:r>
                        <a:rPr lang="en-US" sz="1800"/>
                        <a:t>Price** (BDT)</a:t>
                      </a:r>
                      <a:endParaRPr sz="1800"/>
                    </a:p>
                  </a:txBody>
                  <a:tcPr marT="45725" marB="45725" marR="91450" marL="91450"/>
                </a:tc>
              </a:tr>
              <a:tr h="370850">
                <a:tc>
                  <a:txBody>
                    <a:bodyPr/>
                    <a:lstStyle/>
                    <a:p>
                      <a:pPr indent="0" lvl="0" marL="0" marR="0" rtl="0" algn="l">
                        <a:spcBef>
                          <a:spcPts val="0"/>
                        </a:spcBef>
                        <a:spcAft>
                          <a:spcPts val="0"/>
                        </a:spcAft>
                        <a:buNone/>
                      </a:pPr>
                      <a:r>
                        <a:rPr lang="en-US" sz="1800"/>
                        <a:t>Capacitor (SMD +</a:t>
                      </a:r>
                      <a:r>
                        <a:rPr lang="en-US" sz="1800"/>
                        <a:t> Ceramic)</a:t>
                      </a:r>
                      <a:endParaRPr sz="1800"/>
                    </a:p>
                  </a:txBody>
                  <a:tcPr marT="45725" marB="45725" marR="91450" marL="91450"/>
                </a:tc>
                <a:tc>
                  <a:txBody>
                    <a:bodyPr/>
                    <a:lstStyle/>
                    <a:p>
                      <a:pPr indent="0" lvl="0" marL="0" marR="0" rtl="0" algn="l">
                        <a:spcBef>
                          <a:spcPts val="0"/>
                        </a:spcBef>
                        <a:spcAft>
                          <a:spcPts val="0"/>
                        </a:spcAft>
                        <a:buNone/>
                      </a:pPr>
                      <a:r>
                        <a:rPr lang="en-US" sz="1800"/>
                        <a:t>4</a:t>
                      </a:r>
                      <a:endParaRPr sz="1800"/>
                    </a:p>
                  </a:txBody>
                  <a:tcPr marT="45725" marB="45725" marR="91450" marL="91450"/>
                </a:tc>
                <a:tc>
                  <a:txBody>
                    <a:bodyPr/>
                    <a:lstStyle/>
                    <a:p>
                      <a:pPr indent="0" lvl="0" marL="0" marR="0" rtl="0" algn="l">
                        <a:spcBef>
                          <a:spcPts val="0"/>
                        </a:spcBef>
                        <a:spcAft>
                          <a:spcPts val="0"/>
                        </a:spcAft>
                        <a:buNone/>
                      </a:pPr>
                      <a:r>
                        <a:rPr lang="en-US" sz="1800"/>
                        <a:t>12*4 = 48</a:t>
                      </a:r>
                      <a:endParaRPr sz="1800"/>
                    </a:p>
                  </a:txBody>
                  <a:tcPr marT="45725" marB="45725" marR="91450" marL="91450"/>
                </a:tc>
              </a:tr>
              <a:tr h="370850">
                <a:tc>
                  <a:txBody>
                    <a:bodyPr/>
                    <a:lstStyle/>
                    <a:p>
                      <a:pPr indent="0" lvl="0" marL="0" marR="0" rtl="0" algn="l">
                        <a:spcBef>
                          <a:spcPts val="0"/>
                        </a:spcBef>
                        <a:spcAft>
                          <a:spcPts val="0"/>
                        </a:spcAft>
                        <a:buNone/>
                      </a:pPr>
                      <a:r>
                        <a:rPr lang="en-US" sz="1800"/>
                        <a:t>Resistor (SMD)</a:t>
                      </a:r>
                      <a:endParaRPr sz="1800"/>
                    </a:p>
                  </a:txBody>
                  <a:tcPr marT="45725" marB="45725" marR="91450" marL="91450"/>
                </a:tc>
                <a:tc>
                  <a:txBody>
                    <a:bodyPr/>
                    <a:lstStyle/>
                    <a:p>
                      <a:pPr indent="0" lvl="0" marL="0" marR="0" rtl="0" algn="l">
                        <a:spcBef>
                          <a:spcPts val="0"/>
                        </a:spcBef>
                        <a:spcAft>
                          <a:spcPts val="0"/>
                        </a:spcAft>
                        <a:buNone/>
                      </a:pPr>
                      <a:r>
                        <a:rPr lang="en-US" sz="1800"/>
                        <a:t>3</a:t>
                      </a:r>
                      <a:endParaRPr sz="1800"/>
                    </a:p>
                  </a:txBody>
                  <a:tcPr marT="45725" marB="45725" marR="91450" marL="91450"/>
                </a:tc>
                <a:tc>
                  <a:txBody>
                    <a:bodyPr/>
                    <a:lstStyle/>
                    <a:p>
                      <a:pPr indent="0" lvl="0" marL="0" marR="0" rtl="0" algn="l">
                        <a:spcBef>
                          <a:spcPts val="0"/>
                        </a:spcBef>
                        <a:spcAft>
                          <a:spcPts val="0"/>
                        </a:spcAft>
                        <a:buNone/>
                      </a:pPr>
                      <a:r>
                        <a:rPr lang="en-US" sz="1800"/>
                        <a:t>5*3 = 15</a:t>
                      </a:r>
                      <a:endParaRPr sz="1800"/>
                    </a:p>
                  </a:txBody>
                  <a:tcPr marT="45725" marB="45725" marR="91450" marL="91450"/>
                </a:tc>
              </a:tr>
              <a:tr h="370850">
                <a:tc>
                  <a:txBody>
                    <a:bodyPr/>
                    <a:lstStyle/>
                    <a:p>
                      <a:pPr indent="0" lvl="0" marL="0" marR="0" rtl="0" algn="l">
                        <a:lnSpc>
                          <a:spcPct val="100000"/>
                        </a:lnSpc>
                        <a:spcBef>
                          <a:spcPts val="0"/>
                        </a:spcBef>
                        <a:spcAft>
                          <a:spcPts val="0"/>
                        </a:spcAft>
                        <a:buClr>
                          <a:schemeClr val="dk1"/>
                        </a:buClr>
                        <a:buSzPts val="1800"/>
                        <a:buFont typeface="Arial"/>
                        <a:buNone/>
                      </a:pPr>
                      <a:r>
                        <a:rPr b="0" i="0" lang="en-US" sz="1800">
                          <a:solidFill>
                            <a:schemeClr val="dk1"/>
                          </a:solidFill>
                          <a:latin typeface="Arial"/>
                          <a:ea typeface="Arial"/>
                          <a:cs typeface="Arial"/>
                          <a:sym typeface="Arial"/>
                        </a:rPr>
                        <a:t>STM32F103C8T6 ARM STM32</a:t>
                      </a:r>
                      <a:endParaRPr/>
                    </a:p>
                  </a:txBody>
                  <a:tcPr marT="45725" marB="45725" marR="91450" marL="91450"/>
                </a:tc>
                <a:tc>
                  <a:txBody>
                    <a:bodyPr/>
                    <a:lstStyle/>
                    <a:p>
                      <a:pPr indent="0" lvl="0" marL="0" marR="0" rtl="0" algn="l">
                        <a:spcBef>
                          <a:spcPts val="0"/>
                        </a:spcBef>
                        <a:spcAft>
                          <a:spcPts val="0"/>
                        </a:spcAft>
                        <a:buNone/>
                      </a:pPr>
                      <a:r>
                        <a:rPr lang="en-US" sz="1800"/>
                        <a:t>1</a:t>
                      </a:r>
                      <a:endParaRPr sz="1800"/>
                    </a:p>
                  </a:txBody>
                  <a:tcPr marT="45725" marB="45725" marR="91450" marL="91450"/>
                </a:tc>
                <a:tc>
                  <a:txBody>
                    <a:bodyPr/>
                    <a:lstStyle/>
                    <a:p>
                      <a:pPr indent="0" lvl="0" marL="0" marR="0" rtl="0" algn="l">
                        <a:spcBef>
                          <a:spcPts val="0"/>
                        </a:spcBef>
                        <a:spcAft>
                          <a:spcPts val="0"/>
                        </a:spcAft>
                        <a:buNone/>
                      </a:pPr>
                      <a:r>
                        <a:rPr lang="en-US" sz="1800"/>
                        <a:t>1*850 = 850</a:t>
                      </a:r>
                      <a:endParaRPr sz="1800"/>
                    </a:p>
                  </a:txBody>
                  <a:tcPr marT="45725" marB="45725" marR="91450" marL="91450"/>
                </a:tc>
              </a:tr>
              <a:tr h="370850">
                <a:tc>
                  <a:txBody>
                    <a:bodyPr/>
                    <a:lstStyle/>
                    <a:p>
                      <a:pPr indent="0" lvl="0" marL="0" marR="0" rtl="0" algn="l">
                        <a:lnSpc>
                          <a:spcPct val="100000"/>
                        </a:lnSpc>
                        <a:spcBef>
                          <a:spcPts val="0"/>
                        </a:spcBef>
                        <a:spcAft>
                          <a:spcPts val="0"/>
                        </a:spcAft>
                        <a:buClr>
                          <a:schemeClr val="dk1"/>
                        </a:buClr>
                        <a:buSzPts val="1800"/>
                        <a:buFont typeface="Arial"/>
                        <a:buNone/>
                      </a:pPr>
                      <a:r>
                        <a:rPr lang="en-US" sz="1800"/>
                        <a:t>Darlington transistor (</a:t>
                      </a:r>
                      <a:r>
                        <a:rPr b="0" i="0" lang="en-US" sz="1800">
                          <a:solidFill>
                            <a:schemeClr val="dk1"/>
                          </a:solidFill>
                          <a:latin typeface="Arial"/>
                          <a:ea typeface="Arial"/>
                          <a:cs typeface="Arial"/>
                          <a:sym typeface="Arial"/>
                        </a:rPr>
                        <a:t>TIP132)</a:t>
                      </a:r>
                      <a:endParaRPr/>
                    </a:p>
                  </a:txBody>
                  <a:tcPr marT="45725" marB="45725" marR="91450" marL="91450"/>
                </a:tc>
                <a:tc>
                  <a:txBody>
                    <a:bodyPr/>
                    <a:lstStyle/>
                    <a:p>
                      <a:pPr indent="0" lvl="0" marL="0" marR="0" rtl="0" algn="l">
                        <a:spcBef>
                          <a:spcPts val="0"/>
                        </a:spcBef>
                        <a:spcAft>
                          <a:spcPts val="0"/>
                        </a:spcAft>
                        <a:buNone/>
                      </a:pPr>
                      <a:r>
                        <a:rPr lang="en-US" sz="1800"/>
                        <a:t>2</a:t>
                      </a:r>
                      <a:endParaRPr sz="1800"/>
                    </a:p>
                  </a:txBody>
                  <a:tcPr marT="45725" marB="45725" marR="91450" marL="91450"/>
                </a:tc>
                <a:tc>
                  <a:txBody>
                    <a:bodyPr/>
                    <a:lstStyle/>
                    <a:p>
                      <a:pPr indent="0" lvl="0" marL="0" marR="0" rtl="0" algn="l">
                        <a:spcBef>
                          <a:spcPts val="0"/>
                        </a:spcBef>
                        <a:spcAft>
                          <a:spcPts val="0"/>
                        </a:spcAft>
                        <a:buNone/>
                      </a:pPr>
                      <a:r>
                        <a:rPr lang="en-US" sz="1800"/>
                        <a:t>2*20 = 40</a:t>
                      </a:r>
                      <a:endParaRPr sz="1800"/>
                    </a:p>
                  </a:txBody>
                  <a:tcPr marT="45725" marB="45725" marR="91450" marL="91450"/>
                </a:tc>
              </a:tr>
              <a:tr h="370850">
                <a:tc>
                  <a:txBody>
                    <a:bodyPr/>
                    <a:lstStyle/>
                    <a:p>
                      <a:pPr indent="0" lvl="0" marL="0" marR="0" rtl="0" algn="l">
                        <a:spcBef>
                          <a:spcPts val="0"/>
                        </a:spcBef>
                        <a:spcAft>
                          <a:spcPts val="0"/>
                        </a:spcAft>
                        <a:buNone/>
                      </a:pPr>
                      <a:r>
                        <a:rPr lang="en-US" sz="1800"/>
                        <a:t>Diode 1N4007</a:t>
                      </a:r>
                      <a:endParaRPr sz="1800"/>
                    </a:p>
                  </a:txBody>
                  <a:tcPr marT="45725" marB="45725" marR="91450" marL="91450"/>
                </a:tc>
                <a:tc>
                  <a:txBody>
                    <a:bodyPr/>
                    <a:lstStyle/>
                    <a:p>
                      <a:pPr indent="0" lvl="0" marL="0" marR="0" rtl="0" algn="l">
                        <a:spcBef>
                          <a:spcPts val="0"/>
                        </a:spcBef>
                        <a:spcAft>
                          <a:spcPts val="0"/>
                        </a:spcAft>
                        <a:buNone/>
                      </a:pPr>
                      <a:r>
                        <a:rPr lang="en-US" sz="1800"/>
                        <a:t>2</a:t>
                      </a:r>
                      <a:endParaRPr sz="1800"/>
                    </a:p>
                  </a:txBody>
                  <a:tcPr marT="45725" marB="45725" marR="91450" marL="91450"/>
                </a:tc>
                <a:tc>
                  <a:txBody>
                    <a:bodyPr/>
                    <a:lstStyle/>
                    <a:p>
                      <a:pPr indent="0" lvl="0" marL="0" marR="0" rtl="0" algn="l">
                        <a:spcBef>
                          <a:spcPts val="0"/>
                        </a:spcBef>
                        <a:spcAft>
                          <a:spcPts val="0"/>
                        </a:spcAft>
                        <a:buNone/>
                      </a:pPr>
                      <a:r>
                        <a:rPr lang="en-US" sz="1800"/>
                        <a:t>2*2 = 4</a:t>
                      </a:r>
                      <a:endParaRPr sz="1800"/>
                    </a:p>
                  </a:txBody>
                  <a:tcPr marT="45725" marB="45725" marR="91450" marL="91450"/>
                </a:tc>
              </a:tr>
              <a:tr h="370850">
                <a:tc>
                  <a:txBody>
                    <a:bodyPr/>
                    <a:lstStyle/>
                    <a:p>
                      <a:pPr indent="0" lvl="0" marL="0" marR="0" rtl="0" algn="l">
                        <a:spcBef>
                          <a:spcPts val="0"/>
                        </a:spcBef>
                        <a:spcAft>
                          <a:spcPts val="0"/>
                        </a:spcAft>
                        <a:buNone/>
                      </a:pPr>
                      <a:r>
                        <a:rPr lang="en-US" sz="1800"/>
                        <a:t>LED</a:t>
                      </a:r>
                      <a:endParaRPr sz="1800"/>
                    </a:p>
                  </a:txBody>
                  <a:tcPr marT="45725" marB="45725" marR="91450" marL="91450"/>
                </a:tc>
                <a:tc>
                  <a:txBody>
                    <a:bodyPr/>
                    <a:lstStyle/>
                    <a:p>
                      <a:pPr indent="0" lvl="0" marL="0" marR="0" rtl="0" algn="l">
                        <a:spcBef>
                          <a:spcPts val="0"/>
                        </a:spcBef>
                        <a:spcAft>
                          <a:spcPts val="0"/>
                        </a:spcAft>
                        <a:buNone/>
                      </a:pPr>
                      <a:r>
                        <a:rPr lang="en-US" sz="1800"/>
                        <a:t>2</a:t>
                      </a:r>
                      <a:endParaRPr sz="1800"/>
                    </a:p>
                  </a:txBody>
                  <a:tcPr marT="45725" marB="45725" marR="91450" marL="91450"/>
                </a:tc>
                <a:tc>
                  <a:txBody>
                    <a:bodyPr/>
                    <a:lstStyle/>
                    <a:p>
                      <a:pPr indent="0" lvl="0" marL="0" marR="0" rtl="0" algn="l">
                        <a:spcBef>
                          <a:spcPts val="0"/>
                        </a:spcBef>
                        <a:spcAft>
                          <a:spcPts val="0"/>
                        </a:spcAft>
                        <a:buNone/>
                      </a:pPr>
                      <a:r>
                        <a:rPr lang="en-US" sz="1800"/>
                        <a:t>2*2</a:t>
                      </a:r>
                      <a:r>
                        <a:rPr lang="en-US" sz="1800"/>
                        <a:t> = 4</a:t>
                      </a:r>
                      <a:endParaRPr sz="1800"/>
                    </a:p>
                  </a:txBody>
                  <a:tcPr marT="45725" marB="45725" marR="91450" marL="91450"/>
                </a:tc>
              </a:tr>
              <a:tr h="370850">
                <a:tc>
                  <a:txBody>
                    <a:bodyPr/>
                    <a:lstStyle/>
                    <a:p>
                      <a:pPr indent="0" lvl="0" marL="0" marR="0" rtl="0" algn="l">
                        <a:lnSpc>
                          <a:spcPct val="100000"/>
                        </a:lnSpc>
                        <a:spcBef>
                          <a:spcPts val="0"/>
                        </a:spcBef>
                        <a:spcAft>
                          <a:spcPts val="0"/>
                        </a:spcAft>
                        <a:buClr>
                          <a:schemeClr val="dk1"/>
                        </a:buClr>
                        <a:buSzPts val="1800"/>
                        <a:buFont typeface="Arial"/>
                        <a:buNone/>
                      </a:pPr>
                      <a:r>
                        <a:rPr b="0" i="0" lang="en-US" sz="1800">
                          <a:solidFill>
                            <a:schemeClr val="dk1"/>
                          </a:solidFill>
                          <a:latin typeface="Arial"/>
                          <a:ea typeface="Arial"/>
                          <a:cs typeface="Arial"/>
                          <a:sym typeface="Arial"/>
                        </a:rPr>
                        <a:t>Bridge Diode 2W10</a:t>
                      </a:r>
                      <a:endParaRPr/>
                    </a:p>
                  </a:txBody>
                  <a:tcPr marT="45725" marB="45725" marR="91450" marL="91450"/>
                </a:tc>
                <a:tc>
                  <a:txBody>
                    <a:bodyPr/>
                    <a:lstStyle/>
                    <a:p>
                      <a:pPr indent="0" lvl="0" marL="0" marR="0" rtl="0" algn="l">
                        <a:spcBef>
                          <a:spcPts val="0"/>
                        </a:spcBef>
                        <a:spcAft>
                          <a:spcPts val="0"/>
                        </a:spcAft>
                        <a:buNone/>
                      </a:pPr>
                      <a:r>
                        <a:rPr lang="en-US" sz="1800"/>
                        <a:t>1</a:t>
                      </a:r>
                      <a:endParaRPr sz="1800"/>
                    </a:p>
                  </a:txBody>
                  <a:tcPr marT="45725" marB="45725" marR="91450" marL="91450"/>
                </a:tc>
                <a:tc>
                  <a:txBody>
                    <a:bodyPr/>
                    <a:lstStyle/>
                    <a:p>
                      <a:pPr indent="0" lvl="0" marL="0" marR="0" rtl="0" algn="l">
                        <a:spcBef>
                          <a:spcPts val="0"/>
                        </a:spcBef>
                        <a:spcAft>
                          <a:spcPts val="0"/>
                        </a:spcAft>
                        <a:buNone/>
                      </a:pPr>
                      <a:r>
                        <a:rPr lang="en-US" sz="1800"/>
                        <a:t>1*15</a:t>
                      </a:r>
                      <a:r>
                        <a:rPr lang="en-US" sz="1800"/>
                        <a:t> = 15</a:t>
                      </a:r>
                      <a:endParaRPr sz="1800"/>
                    </a:p>
                  </a:txBody>
                  <a:tcPr marT="45725" marB="45725" marR="91450" marL="91450"/>
                </a:tc>
              </a:tr>
              <a:tr h="370850">
                <a:tc>
                  <a:txBody>
                    <a:bodyPr/>
                    <a:lstStyle/>
                    <a:p>
                      <a:pPr indent="0" lvl="0" marL="0" marR="0" rtl="0" algn="l">
                        <a:lnSpc>
                          <a:spcPct val="100000"/>
                        </a:lnSpc>
                        <a:spcBef>
                          <a:spcPts val="0"/>
                        </a:spcBef>
                        <a:spcAft>
                          <a:spcPts val="0"/>
                        </a:spcAft>
                        <a:buClr>
                          <a:schemeClr val="dk1"/>
                        </a:buClr>
                        <a:buSzPts val="1800"/>
                        <a:buFont typeface="Arial"/>
                        <a:buNone/>
                      </a:pPr>
                      <a:r>
                        <a:rPr b="0" i="0" lang="en-US" sz="1800">
                          <a:solidFill>
                            <a:schemeClr val="dk1"/>
                          </a:solidFill>
                          <a:latin typeface="Arial"/>
                          <a:ea typeface="Arial"/>
                          <a:cs typeface="Arial"/>
                          <a:sym typeface="Arial"/>
                        </a:rPr>
                        <a:t>Terminal Connector</a:t>
                      </a:r>
                      <a:endParaRPr/>
                    </a:p>
                  </a:txBody>
                  <a:tcPr marT="45725" marB="45725" marR="91450" marL="91450"/>
                </a:tc>
                <a:tc>
                  <a:txBody>
                    <a:bodyPr/>
                    <a:lstStyle/>
                    <a:p>
                      <a:pPr indent="0" lvl="0" marL="0" marR="0" rtl="0" algn="l">
                        <a:spcBef>
                          <a:spcPts val="0"/>
                        </a:spcBef>
                        <a:spcAft>
                          <a:spcPts val="0"/>
                        </a:spcAft>
                        <a:buNone/>
                      </a:pPr>
                      <a:r>
                        <a:rPr lang="en-US" sz="1800"/>
                        <a:t>4</a:t>
                      </a:r>
                      <a:endParaRPr sz="1800"/>
                    </a:p>
                  </a:txBody>
                  <a:tcPr marT="45725" marB="45725" marR="91450" marL="91450"/>
                </a:tc>
                <a:tc>
                  <a:txBody>
                    <a:bodyPr/>
                    <a:lstStyle/>
                    <a:p>
                      <a:pPr indent="0" lvl="0" marL="0" marR="0" rtl="0" algn="l">
                        <a:spcBef>
                          <a:spcPts val="0"/>
                        </a:spcBef>
                        <a:spcAft>
                          <a:spcPts val="0"/>
                        </a:spcAft>
                        <a:buNone/>
                      </a:pPr>
                      <a:r>
                        <a:rPr lang="en-US" sz="1800"/>
                        <a:t>4*8 = 32</a:t>
                      </a:r>
                      <a:endParaRPr sz="1800"/>
                    </a:p>
                  </a:txBody>
                  <a:tcPr marT="45725" marB="45725" marR="91450" marL="91450"/>
                </a:tc>
              </a:tr>
              <a:tr h="370850">
                <a:tc>
                  <a:txBody>
                    <a:bodyPr/>
                    <a:lstStyle/>
                    <a:p>
                      <a:pPr indent="0" lvl="0" marL="0" marR="0" rtl="0" algn="l">
                        <a:lnSpc>
                          <a:spcPct val="100000"/>
                        </a:lnSpc>
                        <a:spcBef>
                          <a:spcPts val="0"/>
                        </a:spcBef>
                        <a:spcAft>
                          <a:spcPts val="0"/>
                        </a:spcAft>
                        <a:buClr>
                          <a:schemeClr val="dk1"/>
                        </a:buClr>
                        <a:buSzPts val="1800"/>
                        <a:buFont typeface="Arial"/>
                        <a:buNone/>
                      </a:pPr>
                      <a:r>
                        <a:rPr b="0" i="0" lang="en-US" sz="1800">
                          <a:solidFill>
                            <a:schemeClr val="dk1"/>
                          </a:solidFill>
                          <a:latin typeface="Arial"/>
                          <a:ea typeface="Arial"/>
                          <a:cs typeface="Arial"/>
                          <a:sym typeface="Arial"/>
                        </a:rPr>
                        <a:t>12V Relay</a:t>
                      </a:r>
                      <a:endParaRPr/>
                    </a:p>
                  </a:txBody>
                  <a:tcPr marT="45725" marB="45725" marR="91450" marL="91450"/>
                </a:tc>
                <a:tc>
                  <a:txBody>
                    <a:bodyPr/>
                    <a:lstStyle/>
                    <a:p>
                      <a:pPr indent="0" lvl="0" marL="0" marR="0" rtl="0" algn="l">
                        <a:spcBef>
                          <a:spcPts val="0"/>
                        </a:spcBef>
                        <a:spcAft>
                          <a:spcPts val="0"/>
                        </a:spcAft>
                        <a:buNone/>
                      </a:pPr>
                      <a:r>
                        <a:rPr lang="en-US" sz="1800"/>
                        <a:t>2</a:t>
                      </a:r>
                      <a:endParaRPr sz="1800"/>
                    </a:p>
                  </a:txBody>
                  <a:tcPr marT="45725" marB="45725" marR="91450" marL="91450"/>
                </a:tc>
                <a:tc>
                  <a:txBody>
                    <a:bodyPr/>
                    <a:lstStyle/>
                    <a:p>
                      <a:pPr indent="0" lvl="0" marL="0" marR="0" rtl="0" algn="l">
                        <a:spcBef>
                          <a:spcPts val="0"/>
                        </a:spcBef>
                        <a:spcAft>
                          <a:spcPts val="0"/>
                        </a:spcAft>
                        <a:buNone/>
                      </a:pPr>
                      <a:r>
                        <a:rPr lang="en-US" sz="1800"/>
                        <a:t>2*25 = 50</a:t>
                      </a:r>
                      <a:endParaRPr sz="1800"/>
                    </a:p>
                  </a:txBody>
                  <a:tcPr marT="45725" marB="45725" marR="91450" marL="91450"/>
                </a:tc>
              </a:tr>
              <a:tr h="370850">
                <a:tc>
                  <a:txBody>
                    <a:bodyPr/>
                    <a:lstStyle/>
                    <a:p>
                      <a:pPr indent="0" lvl="0" marL="0" marR="0" rtl="0" algn="l">
                        <a:spcBef>
                          <a:spcPts val="0"/>
                        </a:spcBef>
                        <a:spcAft>
                          <a:spcPts val="0"/>
                        </a:spcAft>
                        <a:buNone/>
                      </a:pPr>
                      <a:r>
                        <a:rPr lang="en-US" sz="1800"/>
                        <a:t>Variable Resistor Pot (SMD)</a:t>
                      </a:r>
                      <a:endParaRPr sz="1800"/>
                    </a:p>
                  </a:txBody>
                  <a:tcPr marT="45725" marB="45725" marR="91450" marL="91450"/>
                </a:tc>
                <a:tc>
                  <a:txBody>
                    <a:bodyPr/>
                    <a:lstStyle/>
                    <a:p>
                      <a:pPr indent="0" lvl="0" marL="0" marR="0" rtl="0" algn="l">
                        <a:spcBef>
                          <a:spcPts val="0"/>
                        </a:spcBef>
                        <a:spcAft>
                          <a:spcPts val="0"/>
                        </a:spcAft>
                        <a:buNone/>
                      </a:pPr>
                      <a:r>
                        <a:rPr lang="en-US" sz="1800"/>
                        <a:t>1</a:t>
                      </a:r>
                      <a:endParaRPr sz="1800"/>
                    </a:p>
                  </a:txBody>
                  <a:tcPr marT="45725" marB="45725" marR="91450" marL="91450"/>
                </a:tc>
                <a:tc>
                  <a:txBody>
                    <a:bodyPr/>
                    <a:lstStyle/>
                    <a:p>
                      <a:pPr indent="0" lvl="0" marL="0" marR="0" rtl="0" algn="l">
                        <a:spcBef>
                          <a:spcPts val="0"/>
                        </a:spcBef>
                        <a:spcAft>
                          <a:spcPts val="0"/>
                        </a:spcAft>
                        <a:buNone/>
                      </a:pPr>
                      <a:r>
                        <a:rPr lang="en-US" sz="1800"/>
                        <a:t>1*4 = 4</a:t>
                      </a:r>
                      <a:endParaRPr sz="1800"/>
                    </a:p>
                  </a:txBody>
                  <a:tcPr marT="45725" marB="45725" marR="91450" marL="91450"/>
                </a:tc>
              </a:tr>
              <a:tr h="370850">
                <a:tc>
                  <a:txBody>
                    <a:bodyPr/>
                    <a:lstStyle/>
                    <a:p>
                      <a:pPr indent="0" lvl="0" marL="0" marR="0" rtl="0" algn="l">
                        <a:spcBef>
                          <a:spcPts val="0"/>
                        </a:spcBef>
                        <a:spcAft>
                          <a:spcPts val="0"/>
                        </a:spcAft>
                        <a:buNone/>
                      </a:pPr>
                      <a:r>
                        <a:rPr lang="en-US" sz="1800"/>
                        <a:t>Crystal Oscillator</a:t>
                      </a:r>
                      <a:endParaRPr sz="1800"/>
                    </a:p>
                  </a:txBody>
                  <a:tcPr marT="45725" marB="45725" marR="91450" marL="91450"/>
                </a:tc>
                <a:tc>
                  <a:txBody>
                    <a:bodyPr/>
                    <a:lstStyle/>
                    <a:p>
                      <a:pPr indent="0" lvl="0" marL="0" marR="0" rtl="0" algn="l">
                        <a:spcBef>
                          <a:spcPts val="0"/>
                        </a:spcBef>
                        <a:spcAft>
                          <a:spcPts val="0"/>
                        </a:spcAft>
                        <a:buNone/>
                      </a:pPr>
                      <a:r>
                        <a:rPr lang="en-US" sz="1800"/>
                        <a:t>1</a:t>
                      </a:r>
                      <a:endParaRPr sz="1800"/>
                    </a:p>
                  </a:txBody>
                  <a:tcPr marT="45725" marB="45725" marR="91450" marL="91450"/>
                </a:tc>
                <a:tc>
                  <a:txBody>
                    <a:bodyPr/>
                    <a:lstStyle/>
                    <a:p>
                      <a:pPr indent="0" lvl="0" marL="0" marR="0" rtl="0" algn="l">
                        <a:spcBef>
                          <a:spcPts val="0"/>
                        </a:spcBef>
                        <a:spcAft>
                          <a:spcPts val="0"/>
                        </a:spcAft>
                        <a:buNone/>
                      </a:pPr>
                      <a:r>
                        <a:rPr lang="en-US" sz="1800"/>
                        <a:t>1*10</a:t>
                      </a:r>
                      <a:r>
                        <a:rPr lang="en-US" sz="1800"/>
                        <a:t> = 10</a:t>
                      </a:r>
                      <a:endParaRPr sz="1800"/>
                    </a:p>
                  </a:txBody>
                  <a:tcPr marT="45725" marB="45725" marR="91450" marL="91450"/>
                </a:tc>
              </a:tr>
              <a:tr h="370850">
                <a:tc>
                  <a:txBody>
                    <a:bodyPr/>
                    <a:lstStyle/>
                    <a:p>
                      <a:pPr indent="0" lvl="0" marL="0" marR="0" rtl="0" algn="l">
                        <a:spcBef>
                          <a:spcPts val="0"/>
                        </a:spcBef>
                        <a:spcAft>
                          <a:spcPts val="0"/>
                        </a:spcAft>
                        <a:buNone/>
                      </a:pPr>
                      <a:r>
                        <a:rPr lang="en-US" sz="1800"/>
                        <a:t>Step</a:t>
                      </a:r>
                      <a:r>
                        <a:rPr lang="en-US" sz="1800"/>
                        <a:t> down transformer </a:t>
                      </a:r>
                      <a:endParaRPr sz="1800"/>
                    </a:p>
                  </a:txBody>
                  <a:tcPr marT="45725" marB="45725" marR="91450" marL="91450"/>
                </a:tc>
                <a:tc>
                  <a:txBody>
                    <a:bodyPr/>
                    <a:lstStyle/>
                    <a:p>
                      <a:pPr indent="0" lvl="0" marL="0" marR="0" rtl="0" algn="l">
                        <a:spcBef>
                          <a:spcPts val="0"/>
                        </a:spcBef>
                        <a:spcAft>
                          <a:spcPts val="0"/>
                        </a:spcAft>
                        <a:buNone/>
                      </a:pPr>
                      <a:r>
                        <a:rPr lang="en-US" sz="1800"/>
                        <a:t>1</a:t>
                      </a:r>
                      <a:endParaRPr sz="1800"/>
                    </a:p>
                  </a:txBody>
                  <a:tcPr marT="45725" marB="45725" marR="91450" marL="91450"/>
                </a:tc>
                <a:tc>
                  <a:txBody>
                    <a:bodyPr/>
                    <a:lstStyle/>
                    <a:p>
                      <a:pPr indent="0" lvl="0" marL="0" marR="0" rtl="0" algn="l">
                        <a:spcBef>
                          <a:spcPts val="0"/>
                        </a:spcBef>
                        <a:spcAft>
                          <a:spcPts val="0"/>
                        </a:spcAft>
                        <a:buNone/>
                      </a:pPr>
                      <a:r>
                        <a:rPr lang="en-US" sz="1800"/>
                        <a:t>1*215 = 215</a:t>
                      </a:r>
                      <a:endParaRPr sz="1800"/>
                    </a:p>
                  </a:txBody>
                  <a:tcPr marT="45725" marB="45725" marR="91450" marL="91450"/>
                </a:tc>
              </a:tr>
              <a:tr h="3708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n-US" sz="1800"/>
                        <a:t>Total = 1287 (approx.)</a:t>
                      </a:r>
                      <a:endParaRPr sz="1800"/>
                    </a:p>
                  </a:txBody>
                  <a:tcPr marT="45725" marB="45725" marR="91450" marL="91450"/>
                </a:tc>
              </a:tr>
            </a:tbl>
          </a:graphicData>
        </a:graphic>
      </p:graphicFrame>
      <p:sp>
        <p:nvSpPr>
          <p:cNvPr id="298" name="Google Shape;298;p15"/>
          <p:cNvSpPr txBox="1"/>
          <p:nvPr/>
        </p:nvSpPr>
        <p:spPr>
          <a:xfrm>
            <a:off x="9839458" y="5889365"/>
            <a:ext cx="2077556"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**All prices are collected </a:t>
            </a:r>
            <a:endParaRPr/>
          </a:p>
          <a:p>
            <a:pPr indent="0" lvl="0" marL="0" marR="0" rtl="0" algn="l">
              <a:spcBef>
                <a:spcPts val="0"/>
              </a:spcBef>
              <a:spcAft>
                <a:spcPts val="0"/>
              </a:spcAft>
              <a:buNone/>
            </a:pPr>
            <a:r>
              <a:rPr b="1" lang="en-US" sz="1400">
                <a:solidFill>
                  <a:schemeClr val="dk1"/>
                </a:solidFill>
                <a:latin typeface="Arial"/>
                <a:ea typeface="Arial"/>
                <a:cs typeface="Arial"/>
                <a:sym typeface="Arial"/>
              </a:rPr>
              <a:t>from local market </a:t>
            </a:r>
            <a:endParaRPr b="1" sz="1400">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16"/>
          <p:cNvSpPr txBox="1"/>
          <p:nvPr>
            <p:ph type="title"/>
          </p:nvPr>
        </p:nvSpPr>
        <p:spPr>
          <a:xfrm>
            <a:off x="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Detailed Methods</a:t>
            </a:r>
            <a:endParaRPr/>
          </a:p>
        </p:txBody>
      </p:sp>
      <p:sp>
        <p:nvSpPr>
          <p:cNvPr id="304" name="Google Shape;304;p16"/>
          <p:cNvSpPr txBox="1"/>
          <p:nvPr>
            <p:ph idx="1" type="body"/>
          </p:nvPr>
        </p:nvSpPr>
        <p:spPr>
          <a:xfrm>
            <a:off x="490470" y="1555169"/>
            <a:ext cx="10515600" cy="4351338"/>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800"/>
              <a:buNone/>
            </a:pPr>
            <a:r>
              <a:rPr lang="en-US" u="sng"/>
              <a:t>Software and Tools:</a:t>
            </a:r>
            <a:endParaRPr/>
          </a:p>
          <a:p>
            <a:pPr indent="-514350" lvl="0" marL="514350" rtl="0" algn="l">
              <a:lnSpc>
                <a:spcPct val="90000"/>
              </a:lnSpc>
              <a:spcBef>
                <a:spcPts val="1000"/>
              </a:spcBef>
              <a:spcAft>
                <a:spcPts val="0"/>
              </a:spcAft>
              <a:buClr>
                <a:schemeClr val="dk1"/>
              </a:buClr>
              <a:buSzPts val="2800"/>
              <a:buFont typeface="Arial"/>
              <a:buAutoNum type="arabicPeriod"/>
            </a:pPr>
            <a:r>
              <a:rPr lang="en-US"/>
              <a:t>Proteus 10.1</a:t>
            </a:r>
            <a:endParaRPr/>
          </a:p>
          <a:p>
            <a:pPr indent="-514350" lvl="0" marL="514350" rtl="0" algn="l">
              <a:lnSpc>
                <a:spcPct val="90000"/>
              </a:lnSpc>
              <a:spcBef>
                <a:spcPts val="1000"/>
              </a:spcBef>
              <a:spcAft>
                <a:spcPts val="0"/>
              </a:spcAft>
              <a:buClr>
                <a:schemeClr val="dk1"/>
              </a:buClr>
              <a:buSzPts val="2800"/>
              <a:buFont typeface="Arial"/>
              <a:buAutoNum type="arabicPeriod"/>
            </a:pPr>
            <a:r>
              <a:rPr lang="en-US"/>
              <a:t>STM32CubeIDE 1.6.1</a:t>
            </a:r>
            <a:endParaRPr/>
          </a:p>
          <a:p>
            <a:pPr indent="0" lvl="0" marL="0" rtl="0" algn="l">
              <a:lnSpc>
                <a:spcPct val="90000"/>
              </a:lnSpc>
              <a:spcBef>
                <a:spcPts val="1000"/>
              </a:spcBef>
              <a:spcAft>
                <a:spcPts val="0"/>
              </a:spcAft>
              <a:buClr>
                <a:schemeClr val="dk1"/>
              </a:buClr>
              <a:buSzPts val="2800"/>
              <a:buNone/>
            </a:pPr>
            <a:r>
              <a:t/>
            </a:r>
            <a:endParaRPr u="sng"/>
          </a:p>
          <a:p>
            <a:pPr indent="0" lvl="0" marL="0" rtl="0" algn="l">
              <a:lnSpc>
                <a:spcPct val="90000"/>
              </a:lnSpc>
              <a:spcBef>
                <a:spcPts val="1000"/>
              </a:spcBef>
              <a:spcAft>
                <a:spcPts val="0"/>
              </a:spcAft>
              <a:buClr>
                <a:schemeClr val="dk1"/>
              </a:buClr>
              <a:buSzPts val="2800"/>
              <a:buNone/>
            </a:pPr>
            <a:r>
              <a:t/>
            </a:r>
            <a:endParaRPr u="sng"/>
          </a:p>
          <a:p>
            <a:pPr indent="0" lvl="0" marL="0" rtl="0" algn="l">
              <a:lnSpc>
                <a:spcPct val="90000"/>
              </a:lnSpc>
              <a:spcBef>
                <a:spcPts val="1000"/>
              </a:spcBef>
              <a:spcAft>
                <a:spcPts val="0"/>
              </a:spcAft>
              <a:buClr>
                <a:schemeClr val="dk1"/>
              </a:buClr>
              <a:buSzPts val="2800"/>
              <a:buNone/>
            </a:pPr>
            <a:r>
              <a:rPr lang="en-US" u="sng"/>
              <a:t>Video Link:</a:t>
            </a:r>
            <a:endParaRPr/>
          </a:p>
          <a:p>
            <a:pPr indent="0" lvl="0" marL="0" rtl="0" algn="l">
              <a:lnSpc>
                <a:spcPct val="90000"/>
              </a:lnSpc>
              <a:spcBef>
                <a:spcPts val="1000"/>
              </a:spcBef>
              <a:spcAft>
                <a:spcPts val="0"/>
              </a:spcAft>
              <a:buClr>
                <a:schemeClr val="dk1"/>
              </a:buClr>
              <a:buSzPts val="2800"/>
              <a:buNone/>
            </a:pPr>
            <a:r>
              <a:rPr lang="en-US" u="sng">
                <a:solidFill>
                  <a:schemeClr val="hlink"/>
                </a:solidFill>
                <a:hlinkClick r:id="rId3"/>
              </a:rPr>
              <a:t>https://web.microsoftstream.com/video/1f505a3d-c1e3-4dee-9447-57fbf539034e</a:t>
            </a:r>
            <a:r>
              <a:rPr lang="en-US" u="sng"/>
              <a:t> </a:t>
            </a:r>
            <a:endParaRPr u="sng"/>
          </a:p>
          <a:p>
            <a:pPr indent="-50800" lvl="0" marL="228600" rtl="0" algn="l">
              <a:lnSpc>
                <a:spcPct val="90000"/>
              </a:lnSpc>
              <a:spcBef>
                <a:spcPts val="1000"/>
              </a:spcBef>
              <a:spcAft>
                <a:spcPts val="0"/>
              </a:spcAft>
              <a:buClr>
                <a:schemeClr val="dk1"/>
              </a:buClr>
              <a:buSzPts val="2800"/>
              <a:buNone/>
            </a:pPr>
            <a:r>
              <a:t/>
            </a:r>
            <a:endParaRPr/>
          </a:p>
        </p:txBody>
      </p:sp>
      <p:sp>
        <p:nvSpPr>
          <p:cNvPr id="305" name="Google Shape;305;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EEE 416 (2020) – Final Project Group A.XY</a:t>
            </a:r>
            <a:endParaRPr/>
          </a:p>
        </p:txBody>
      </p:sp>
      <p:sp>
        <p:nvSpPr>
          <p:cNvPr id="306" name="Google Shape;306;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Title of the Project</a:t>
            </a:r>
            <a:endParaRPr/>
          </a:p>
        </p:txBody>
      </p:sp>
      <p:sp>
        <p:nvSpPr>
          <p:cNvPr id="307" name="Google Shape;307;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
          <p:cNvSpPr txBox="1"/>
          <p:nvPr>
            <p:ph type="title"/>
          </p:nvPr>
        </p:nvSpPr>
        <p:spPr>
          <a:xfrm>
            <a:off x="0" y="0"/>
            <a:ext cx="12192000" cy="1325700"/>
          </a:xfrm>
          <a:prstGeom prst="rect">
            <a:avLst/>
          </a:prstGeom>
          <a:solidFill>
            <a:srgbClr val="E69138"/>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n-US"/>
              <a:t>Outline</a:t>
            </a:r>
            <a:endParaRPr b="1"/>
          </a:p>
        </p:txBody>
      </p:sp>
      <p:sp>
        <p:nvSpPr>
          <p:cNvPr id="110" name="Google Shape;110;p2"/>
          <p:cNvSpPr txBox="1"/>
          <p:nvPr>
            <p:ph idx="10" type="dt"/>
          </p:nvPr>
        </p:nvSpPr>
        <p:spPr>
          <a:xfrm>
            <a:off x="838200" y="6482075"/>
            <a:ext cx="2743200" cy="239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EEE 416 (2020) – Final Project</a:t>
            </a:r>
            <a:endParaRPr/>
          </a:p>
        </p:txBody>
      </p:sp>
      <p:sp>
        <p:nvSpPr>
          <p:cNvPr id="111" name="Google Shape;111;p2"/>
          <p:cNvSpPr txBox="1"/>
          <p:nvPr>
            <p:ph idx="11" type="ftr"/>
          </p:nvPr>
        </p:nvSpPr>
        <p:spPr>
          <a:xfrm>
            <a:off x="4038600" y="6481975"/>
            <a:ext cx="6490200" cy="239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Microcontroller Based Digital Over Voltage Protection System for Industrial Loads</a:t>
            </a:r>
            <a:endParaRPr/>
          </a:p>
        </p:txBody>
      </p:sp>
      <p:sp>
        <p:nvSpPr>
          <p:cNvPr id="112" name="Google Shape;112;p2"/>
          <p:cNvSpPr txBox="1"/>
          <p:nvPr>
            <p:ph idx="12" type="sldNum"/>
          </p:nvPr>
        </p:nvSpPr>
        <p:spPr>
          <a:xfrm>
            <a:off x="8610600" y="6482050"/>
            <a:ext cx="2743200" cy="239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3" name="Google Shape;113;p2"/>
          <p:cNvSpPr txBox="1"/>
          <p:nvPr/>
        </p:nvSpPr>
        <p:spPr>
          <a:xfrm>
            <a:off x="361625" y="1481375"/>
            <a:ext cx="5585400" cy="3330000"/>
          </a:xfrm>
          <a:prstGeom prst="rect">
            <a:avLst/>
          </a:prstGeom>
          <a:noFill/>
          <a:ln>
            <a:noFill/>
          </a:ln>
        </p:spPr>
        <p:txBody>
          <a:bodyPr anchorCtr="0" anchor="t" bIns="91425" lIns="91425" spcFirstLastPara="1" rIns="91425" wrap="square" tIns="91425">
            <a:spAutoFit/>
          </a:bodyPr>
          <a:lstStyle/>
          <a:p>
            <a:pPr indent="-406400" lvl="0" marL="457200" rtl="0" algn="l">
              <a:lnSpc>
                <a:spcPct val="90000"/>
              </a:lnSpc>
              <a:spcBef>
                <a:spcPts val="1000"/>
              </a:spcBef>
              <a:spcAft>
                <a:spcPts val="0"/>
              </a:spcAft>
              <a:buClr>
                <a:schemeClr val="dk1"/>
              </a:buClr>
              <a:buSzPts val="2800"/>
              <a:buChar char="●"/>
            </a:pPr>
            <a:r>
              <a:rPr lang="en-US" sz="2800">
                <a:solidFill>
                  <a:schemeClr val="dk1"/>
                </a:solidFill>
              </a:rPr>
              <a:t>Summary</a:t>
            </a:r>
            <a:endParaRPr sz="2800">
              <a:solidFill>
                <a:schemeClr val="dk1"/>
              </a:solidFill>
            </a:endParaRPr>
          </a:p>
          <a:p>
            <a:pPr indent="-406400" lvl="0" marL="457200" rtl="0" algn="l">
              <a:lnSpc>
                <a:spcPct val="90000"/>
              </a:lnSpc>
              <a:spcBef>
                <a:spcPts val="0"/>
              </a:spcBef>
              <a:spcAft>
                <a:spcPts val="0"/>
              </a:spcAft>
              <a:buClr>
                <a:schemeClr val="dk1"/>
              </a:buClr>
              <a:buSzPts val="2800"/>
              <a:buChar char="●"/>
            </a:pPr>
            <a:r>
              <a:rPr lang="en-US" sz="2800">
                <a:solidFill>
                  <a:schemeClr val="dk1"/>
                </a:solidFill>
              </a:rPr>
              <a:t>Background</a:t>
            </a:r>
            <a:endParaRPr sz="2800">
              <a:solidFill>
                <a:schemeClr val="dk1"/>
              </a:solidFill>
            </a:endParaRPr>
          </a:p>
          <a:p>
            <a:pPr indent="-406400" lvl="0" marL="457200" rtl="0" algn="l">
              <a:lnSpc>
                <a:spcPct val="90000"/>
              </a:lnSpc>
              <a:spcBef>
                <a:spcPts val="0"/>
              </a:spcBef>
              <a:spcAft>
                <a:spcPts val="0"/>
              </a:spcAft>
              <a:buClr>
                <a:schemeClr val="dk1"/>
              </a:buClr>
              <a:buSzPts val="2800"/>
              <a:buChar char="●"/>
            </a:pPr>
            <a:r>
              <a:rPr lang="en-US" sz="2800">
                <a:solidFill>
                  <a:schemeClr val="dk1"/>
                </a:solidFill>
              </a:rPr>
              <a:t>Methods</a:t>
            </a:r>
            <a:endParaRPr sz="2800">
              <a:solidFill>
                <a:schemeClr val="dk1"/>
              </a:solidFill>
            </a:endParaRPr>
          </a:p>
          <a:p>
            <a:pPr indent="-406400" lvl="0" marL="457200" rtl="0" algn="l">
              <a:lnSpc>
                <a:spcPct val="90000"/>
              </a:lnSpc>
              <a:spcBef>
                <a:spcPts val="0"/>
              </a:spcBef>
              <a:spcAft>
                <a:spcPts val="0"/>
              </a:spcAft>
              <a:buClr>
                <a:schemeClr val="dk1"/>
              </a:buClr>
              <a:buSzPts val="2800"/>
              <a:buChar char="●"/>
            </a:pPr>
            <a:r>
              <a:rPr lang="en-US" sz="2800">
                <a:solidFill>
                  <a:schemeClr val="dk1"/>
                </a:solidFill>
              </a:rPr>
              <a:t>Components</a:t>
            </a:r>
            <a:endParaRPr sz="2800">
              <a:solidFill>
                <a:schemeClr val="dk1"/>
              </a:solidFill>
            </a:endParaRPr>
          </a:p>
          <a:p>
            <a:pPr indent="-406400" lvl="0" marL="457200" rtl="0" algn="l">
              <a:lnSpc>
                <a:spcPct val="90000"/>
              </a:lnSpc>
              <a:spcBef>
                <a:spcPts val="0"/>
              </a:spcBef>
              <a:spcAft>
                <a:spcPts val="0"/>
              </a:spcAft>
              <a:buClr>
                <a:schemeClr val="dk1"/>
              </a:buClr>
              <a:buSzPts val="2800"/>
              <a:buChar char="●"/>
            </a:pPr>
            <a:r>
              <a:rPr lang="en-US" sz="2800">
                <a:solidFill>
                  <a:schemeClr val="dk1"/>
                </a:solidFill>
              </a:rPr>
              <a:t>Block Diagram</a:t>
            </a:r>
            <a:endParaRPr sz="2800">
              <a:solidFill>
                <a:schemeClr val="dk1"/>
              </a:solidFill>
            </a:endParaRPr>
          </a:p>
          <a:p>
            <a:pPr indent="-406400" lvl="0" marL="457200" rtl="0" algn="l">
              <a:lnSpc>
                <a:spcPct val="90000"/>
              </a:lnSpc>
              <a:spcBef>
                <a:spcPts val="0"/>
              </a:spcBef>
              <a:spcAft>
                <a:spcPts val="0"/>
              </a:spcAft>
              <a:buClr>
                <a:schemeClr val="dk1"/>
              </a:buClr>
              <a:buSzPts val="2800"/>
              <a:buChar char="●"/>
            </a:pPr>
            <a:r>
              <a:rPr lang="en-US" sz="2800">
                <a:solidFill>
                  <a:schemeClr val="dk1"/>
                </a:solidFill>
              </a:rPr>
              <a:t>Algorithm</a:t>
            </a:r>
            <a:endParaRPr sz="2800">
              <a:solidFill>
                <a:schemeClr val="dk1"/>
              </a:solidFill>
            </a:endParaRPr>
          </a:p>
          <a:p>
            <a:pPr indent="0" lvl="0" marL="457200" rtl="0" algn="l">
              <a:lnSpc>
                <a:spcPct val="90000"/>
              </a:lnSpc>
              <a:spcBef>
                <a:spcPts val="1000"/>
              </a:spcBef>
              <a:spcAft>
                <a:spcPts val="0"/>
              </a:spcAft>
              <a:buNone/>
            </a:pPr>
            <a:r>
              <a:t/>
            </a:r>
            <a:endParaRPr sz="2800">
              <a:solidFill>
                <a:schemeClr val="dk1"/>
              </a:solidFill>
            </a:endParaRPr>
          </a:p>
        </p:txBody>
      </p:sp>
      <p:sp>
        <p:nvSpPr>
          <p:cNvPr id="114" name="Google Shape;114;p2"/>
          <p:cNvSpPr txBox="1"/>
          <p:nvPr/>
        </p:nvSpPr>
        <p:spPr>
          <a:xfrm>
            <a:off x="6233525" y="1481375"/>
            <a:ext cx="5585400" cy="2339700"/>
          </a:xfrm>
          <a:prstGeom prst="rect">
            <a:avLst/>
          </a:prstGeom>
          <a:noFill/>
          <a:ln>
            <a:noFill/>
          </a:ln>
        </p:spPr>
        <p:txBody>
          <a:bodyPr anchorCtr="0" anchor="t" bIns="91425" lIns="91425" spcFirstLastPara="1" rIns="91425" wrap="square" tIns="91425">
            <a:spAutoFit/>
          </a:bodyPr>
          <a:lstStyle/>
          <a:p>
            <a:pPr indent="-406400" lvl="0" marL="457200" rtl="0" algn="l">
              <a:lnSpc>
                <a:spcPct val="90000"/>
              </a:lnSpc>
              <a:spcBef>
                <a:spcPts val="1000"/>
              </a:spcBef>
              <a:spcAft>
                <a:spcPts val="0"/>
              </a:spcAft>
              <a:buClr>
                <a:schemeClr val="dk1"/>
              </a:buClr>
              <a:buSzPts val="2800"/>
              <a:buChar char="●"/>
            </a:pPr>
            <a:r>
              <a:rPr lang="en-US" sz="2800">
                <a:solidFill>
                  <a:schemeClr val="dk1"/>
                </a:solidFill>
              </a:rPr>
              <a:t>Simulation</a:t>
            </a:r>
            <a:endParaRPr sz="2800">
              <a:solidFill>
                <a:schemeClr val="dk1"/>
              </a:solidFill>
            </a:endParaRPr>
          </a:p>
          <a:p>
            <a:pPr indent="-406400" lvl="0" marL="457200" rtl="0" algn="l">
              <a:lnSpc>
                <a:spcPct val="90000"/>
              </a:lnSpc>
              <a:spcBef>
                <a:spcPts val="0"/>
              </a:spcBef>
              <a:spcAft>
                <a:spcPts val="0"/>
              </a:spcAft>
              <a:buClr>
                <a:schemeClr val="dk1"/>
              </a:buClr>
              <a:buSzPts val="2800"/>
              <a:buChar char="●"/>
            </a:pPr>
            <a:r>
              <a:rPr lang="en-US" sz="2800">
                <a:solidFill>
                  <a:schemeClr val="dk1"/>
                </a:solidFill>
              </a:rPr>
              <a:t>PCB layout and 3d rendering</a:t>
            </a:r>
            <a:endParaRPr sz="2800">
              <a:solidFill>
                <a:schemeClr val="dk1"/>
              </a:solidFill>
            </a:endParaRPr>
          </a:p>
          <a:p>
            <a:pPr indent="-406400" lvl="0" marL="457200" rtl="0" algn="l">
              <a:lnSpc>
                <a:spcPct val="90000"/>
              </a:lnSpc>
              <a:spcBef>
                <a:spcPts val="0"/>
              </a:spcBef>
              <a:spcAft>
                <a:spcPts val="0"/>
              </a:spcAft>
              <a:buClr>
                <a:schemeClr val="dk1"/>
              </a:buClr>
              <a:buSzPts val="2800"/>
              <a:buChar char="●"/>
            </a:pPr>
            <a:r>
              <a:rPr lang="en-US" sz="2800">
                <a:solidFill>
                  <a:schemeClr val="dk1"/>
                </a:solidFill>
              </a:rPr>
              <a:t>Photo Gallery</a:t>
            </a:r>
            <a:endParaRPr sz="2800">
              <a:solidFill>
                <a:schemeClr val="dk1"/>
              </a:solidFill>
            </a:endParaRPr>
          </a:p>
          <a:p>
            <a:pPr indent="-406400" lvl="0" marL="457200" rtl="0" algn="l">
              <a:lnSpc>
                <a:spcPct val="90000"/>
              </a:lnSpc>
              <a:spcBef>
                <a:spcPts val="0"/>
              </a:spcBef>
              <a:spcAft>
                <a:spcPts val="0"/>
              </a:spcAft>
              <a:buClr>
                <a:schemeClr val="dk1"/>
              </a:buClr>
              <a:buSzPts val="2800"/>
              <a:buChar char="●"/>
            </a:pPr>
            <a:r>
              <a:rPr lang="en-US" sz="2800">
                <a:solidFill>
                  <a:schemeClr val="dk1"/>
                </a:solidFill>
              </a:rPr>
              <a:t>Future Outlook</a:t>
            </a:r>
            <a:endParaRPr sz="2800">
              <a:solidFill>
                <a:schemeClr val="dk1"/>
              </a:solidFill>
            </a:endParaRPr>
          </a:p>
          <a:p>
            <a:pPr indent="-406400" lvl="0" marL="457200" rtl="0" algn="l">
              <a:lnSpc>
                <a:spcPct val="90000"/>
              </a:lnSpc>
              <a:spcBef>
                <a:spcPts val="0"/>
              </a:spcBef>
              <a:spcAft>
                <a:spcPts val="0"/>
              </a:spcAft>
              <a:buClr>
                <a:schemeClr val="dk1"/>
              </a:buClr>
              <a:buSzPts val="2800"/>
              <a:buChar char="●"/>
            </a:pPr>
            <a:r>
              <a:rPr lang="en-US" sz="2800">
                <a:solidFill>
                  <a:schemeClr val="dk1"/>
                </a:solidFill>
              </a:rPr>
              <a:t>Conclusion</a:t>
            </a:r>
            <a:endParaRPr sz="28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17"/>
          <p:cNvSpPr txBox="1"/>
          <p:nvPr>
            <p:ph type="title"/>
          </p:nvPr>
        </p:nvSpPr>
        <p:spPr>
          <a:xfrm>
            <a:off x="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Circuit Diagram</a:t>
            </a:r>
            <a:endParaRPr/>
          </a:p>
        </p:txBody>
      </p:sp>
      <p:sp>
        <p:nvSpPr>
          <p:cNvPr id="313" name="Google Shape;313;p17"/>
          <p:cNvSpPr txBox="1"/>
          <p:nvPr>
            <p:ph idx="10" type="dt"/>
          </p:nvPr>
        </p:nvSpPr>
        <p:spPr>
          <a:xfrm>
            <a:off x="432486" y="6501639"/>
            <a:ext cx="3548964" cy="3563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EEE 416 A 2020 – Final Project</a:t>
            </a:r>
            <a:endParaRPr/>
          </a:p>
        </p:txBody>
      </p:sp>
      <p:sp>
        <p:nvSpPr>
          <p:cNvPr id="314" name="Google Shape;314;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15" name="Google Shape;315;p17"/>
          <p:cNvPicPr preferRelativeResize="0"/>
          <p:nvPr/>
        </p:nvPicPr>
        <p:blipFill rotWithShape="1">
          <a:blip r:embed="rId3">
            <a:alphaModFix/>
          </a:blip>
          <a:srcRect b="0" l="0" r="0" t="0"/>
          <a:stretch/>
        </p:blipFill>
        <p:spPr>
          <a:xfrm>
            <a:off x="918022" y="965199"/>
            <a:ext cx="9732806" cy="53911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18"/>
          <p:cNvSpPr txBox="1"/>
          <p:nvPr>
            <p:ph type="title"/>
          </p:nvPr>
        </p:nvSpPr>
        <p:spPr>
          <a:xfrm>
            <a:off x="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Source Codes</a:t>
            </a:r>
            <a:endParaRPr/>
          </a:p>
        </p:txBody>
      </p:sp>
      <p:sp>
        <p:nvSpPr>
          <p:cNvPr id="321" name="Google Shape;321;p18"/>
          <p:cNvSpPr txBox="1"/>
          <p:nvPr>
            <p:ph idx="10" type="dt"/>
          </p:nvPr>
        </p:nvSpPr>
        <p:spPr>
          <a:xfrm>
            <a:off x="432486" y="6501639"/>
            <a:ext cx="3644214" cy="3563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EEE 416 A 2020 – Final Project</a:t>
            </a:r>
            <a:endParaRPr/>
          </a:p>
        </p:txBody>
      </p:sp>
      <p:sp>
        <p:nvSpPr>
          <p:cNvPr id="322" name="Google Shape;322;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3" name="Google Shape;323;p18"/>
          <p:cNvSpPr txBox="1"/>
          <p:nvPr/>
        </p:nvSpPr>
        <p:spPr>
          <a:xfrm>
            <a:off x="0" y="1171977"/>
            <a:ext cx="5885645" cy="5078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#include "main.h"</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ADC_HandleTypeDef hadc1;</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UART_HandleTypeDef huart1;</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 Private function prototypes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void SystemClock_Config(void);</a:t>
            </a:r>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static void MX_GPIO_Init(void);</a:t>
            </a:r>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static void MX_ADC1_Init(void);</a:t>
            </a:r>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static void MX_USART1_UART_Init(void);</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 Private user code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int main(void)</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uint16_t raw;</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uint32_t res;</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r>
              <a:rPr b="1" lang="en-US" sz="1800">
                <a:solidFill>
                  <a:schemeClr val="dk1"/>
                </a:solidFill>
                <a:latin typeface="Arial"/>
                <a:ea typeface="Arial"/>
                <a:cs typeface="Arial"/>
                <a:sym typeface="Arial"/>
              </a:rPr>
              <a:t>char msg[10];</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  SystemClock_Config();</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p:txBody>
      </p:sp>
      <p:sp>
        <p:nvSpPr>
          <p:cNvPr id="324" name="Google Shape;324;p18"/>
          <p:cNvSpPr txBox="1"/>
          <p:nvPr/>
        </p:nvSpPr>
        <p:spPr>
          <a:xfrm>
            <a:off x="6568225" y="1171977"/>
            <a:ext cx="5818068" cy="53553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Initialize all configured peripherals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MX_GPIO_Init();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MX_ADC1_Init();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MX_USART1_UART_Init();</a:t>
            </a:r>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while (1)</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//GET ADC VALUE (Get value of DC voltage in analog pin)</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    HAL_ADC_Start(&amp;hadc1);</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HAL_ADC_PollForConversion(&amp;hadc1,HAL_MAX_DELAY);</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raw = HAL_ADC_GetValue(&amp;hadc1);</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 res = (raw*100)/4095;   //as 12 bit adc we divide it by 4095</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    //condition to turn off relay</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r>
              <a:rPr b="1" lang="en-US" sz="1800">
                <a:solidFill>
                  <a:schemeClr val="dk1"/>
                </a:solidFill>
                <a:latin typeface="Arial"/>
                <a:ea typeface="Arial"/>
                <a:cs typeface="Arial"/>
                <a:sym typeface="Arial"/>
              </a:rPr>
              <a:t>if(res &gt;= 299) {    //299 is observed threshold, relay off</a:t>
            </a:r>
            <a:endParaRPr b="1"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    HAL_GPIO_WritePin(GPIOB, GPIO_PIN_0, </a:t>
            </a:r>
            <a:r>
              <a:rPr i="1" lang="en-US" sz="1800">
                <a:solidFill>
                  <a:schemeClr val="dk1"/>
                </a:solidFill>
                <a:latin typeface="Arial"/>
                <a:ea typeface="Arial"/>
                <a:cs typeface="Arial"/>
                <a:sym typeface="Arial"/>
              </a:rPr>
              <a:t>GPIO_PIN_SET);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HAL_GPIO_WritePin(GPIOB, GPIO_PIN_1, </a:t>
            </a:r>
            <a:r>
              <a:rPr i="1" lang="en-US" sz="1800">
                <a:solidFill>
                  <a:schemeClr val="dk1"/>
                </a:solidFill>
                <a:latin typeface="Arial"/>
                <a:ea typeface="Arial"/>
                <a:cs typeface="Arial"/>
                <a:sym typeface="Arial"/>
              </a:rPr>
              <a:t>GPIO_PIN_SET);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19"/>
          <p:cNvSpPr txBox="1"/>
          <p:nvPr>
            <p:ph type="title"/>
          </p:nvPr>
        </p:nvSpPr>
        <p:spPr>
          <a:xfrm>
            <a:off x="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Source Codes</a:t>
            </a:r>
            <a:endParaRPr/>
          </a:p>
        </p:txBody>
      </p:sp>
      <p:sp>
        <p:nvSpPr>
          <p:cNvPr id="330" name="Google Shape;330;p19"/>
          <p:cNvSpPr txBox="1"/>
          <p:nvPr>
            <p:ph idx="10" type="dt"/>
          </p:nvPr>
        </p:nvSpPr>
        <p:spPr>
          <a:xfrm>
            <a:off x="432486" y="6501639"/>
            <a:ext cx="3644214" cy="3563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EEE 416 A 2020 – Final Project</a:t>
            </a:r>
            <a:endParaRPr/>
          </a:p>
        </p:txBody>
      </p:sp>
      <p:sp>
        <p:nvSpPr>
          <p:cNvPr id="331" name="Google Shape;331;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2" name="Google Shape;332;p19"/>
          <p:cNvSpPr txBox="1"/>
          <p:nvPr/>
        </p:nvSpPr>
        <p:spPr>
          <a:xfrm>
            <a:off x="0" y="1171977"/>
            <a:ext cx="5885645" cy="48013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//condition to continue current state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r>
              <a:rPr b="1" lang="en-US" sz="1800">
                <a:solidFill>
                  <a:schemeClr val="dk1"/>
                </a:solidFill>
                <a:latin typeface="Arial"/>
                <a:ea typeface="Arial"/>
                <a:cs typeface="Arial"/>
                <a:sym typeface="Arial"/>
              </a:rPr>
              <a:t>else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   //turn off, relay on</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    HAL_GPIO_WritePin(GPIOB, GPIO_PIN_0, </a:t>
            </a:r>
            <a:r>
              <a:rPr i="1" lang="en-US" sz="1800">
                <a:solidFill>
                  <a:schemeClr val="dk1"/>
                </a:solidFill>
                <a:latin typeface="Arial"/>
                <a:ea typeface="Arial"/>
                <a:cs typeface="Arial"/>
                <a:sym typeface="Arial"/>
              </a:rPr>
              <a:t>GPIO_PIN_RESET);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HAL_GPIO_WritePin(GPIOB, GPIO_PIN_1, </a:t>
            </a:r>
            <a:r>
              <a:rPr i="1" lang="en-US" sz="1800">
                <a:solidFill>
                  <a:schemeClr val="dk1"/>
                </a:solidFill>
                <a:latin typeface="Arial"/>
                <a:ea typeface="Arial"/>
                <a:cs typeface="Arial"/>
                <a:sym typeface="Arial"/>
              </a:rPr>
              <a:t>GPIO_PIN_RESET);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    //convert to string and print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sprintf(msg,"%u pourcent \r\n",res);</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HAL_UART_Transmit(&amp;huart1,(uint8_t*)msg,strlen(msg),HAL_MAX_DELAY);</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    HAL_Delay(10);</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333" name="Google Shape;333;p19"/>
          <p:cNvSpPr txBox="1"/>
          <p:nvPr/>
        </p:nvSpPr>
        <p:spPr>
          <a:xfrm>
            <a:off x="6014447" y="1171977"/>
            <a:ext cx="6266331" cy="563231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void SystemClock_Config(void)</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RCC_OscInitTypeDef RCC_OscInitStruct = {0};</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RCC_ClkInitTypeDef RCC_ClkInitStruct = {0};</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RCC_PeriphCLKInitTypeDef PeriphClkInit = {0};</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  RCC_OscInitStruct.OscillatorType = RCC_OSCILLATORTYPE_HSI;</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RCC_OscInitStruct.HSIState = RCC_HSI_ON;</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RCC_OscInitStruct.HSICalibrationValue = RCC_HSICALIBRATION_</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DEFAULT;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RCC_OscInitStruct.PLL.PLLState = RCC_PLL_NONE;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r>
              <a:rPr b="1" lang="en-US" sz="1800">
                <a:solidFill>
                  <a:schemeClr val="dk1"/>
                </a:solidFill>
                <a:latin typeface="Arial"/>
                <a:ea typeface="Arial"/>
                <a:cs typeface="Arial"/>
                <a:sym typeface="Arial"/>
              </a:rPr>
              <a:t>if (HAL_RCC_OscConfig(&amp;RCC_OscInitStruct) != </a:t>
            </a:r>
            <a:r>
              <a:rPr b="1" i="1" lang="en-US" sz="1800">
                <a:solidFill>
                  <a:schemeClr val="dk1"/>
                </a:solidFill>
                <a:latin typeface="Arial"/>
                <a:ea typeface="Arial"/>
                <a:cs typeface="Arial"/>
                <a:sym typeface="Arial"/>
              </a:rPr>
              <a:t>HAL_OK)</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Error_Handler();</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RCC_ClkInitStruct.ClockType = RCC_CLOCKTYPE_HCLK|RCC_</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CLOCKTYPE_SYSCLK|RCC_CLOCKTYPE_PCLK1|RCC_CLOCKTYPE_</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PCLK2;</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RCC_ClkInitStruct.SYSCLKSource = RCC_SYSCLKSOURCE_HSI;</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RCC_ClkInitStruct.AHBCLKDivider = RCC_SYSCLK_DIV1;</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0"/>
          <p:cNvSpPr txBox="1"/>
          <p:nvPr>
            <p:ph type="title"/>
          </p:nvPr>
        </p:nvSpPr>
        <p:spPr>
          <a:xfrm>
            <a:off x="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Source Codes</a:t>
            </a:r>
            <a:endParaRPr/>
          </a:p>
        </p:txBody>
      </p:sp>
      <p:sp>
        <p:nvSpPr>
          <p:cNvPr id="339" name="Google Shape;339;p20"/>
          <p:cNvSpPr txBox="1"/>
          <p:nvPr>
            <p:ph idx="10" type="dt"/>
          </p:nvPr>
        </p:nvSpPr>
        <p:spPr>
          <a:xfrm>
            <a:off x="432486" y="6501639"/>
            <a:ext cx="3644214" cy="3563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EEE 416 A 2020 – Final Project</a:t>
            </a:r>
            <a:endParaRPr/>
          </a:p>
        </p:txBody>
      </p:sp>
      <p:sp>
        <p:nvSpPr>
          <p:cNvPr id="340" name="Google Shape;340;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1" name="Google Shape;341;p20"/>
          <p:cNvSpPr txBox="1"/>
          <p:nvPr/>
        </p:nvSpPr>
        <p:spPr>
          <a:xfrm>
            <a:off x="0" y="1171977"/>
            <a:ext cx="5885645" cy="563231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RCC_ClkInitStruct.APB1CLKDivider = RCC_HCLK_DIV1;</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RCC_ClkInitStruct.APB2CLKDivider = RCC_HCLK_DIV1;</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r>
              <a:rPr b="1" lang="en-US" sz="1800">
                <a:solidFill>
                  <a:schemeClr val="dk1"/>
                </a:solidFill>
                <a:latin typeface="Arial"/>
                <a:ea typeface="Arial"/>
                <a:cs typeface="Arial"/>
                <a:sym typeface="Arial"/>
              </a:rPr>
              <a:t>if (HAL_RCC_ClockConfig(&amp;RCC_ClkInitStruct, FLASH_LATENCY_0) != </a:t>
            </a:r>
            <a:r>
              <a:rPr b="1" i="1" lang="en-US" sz="1800">
                <a:solidFill>
                  <a:schemeClr val="dk1"/>
                </a:solidFill>
                <a:latin typeface="Arial"/>
                <a:ea typeface="Arial"/>
                <a:cs typeface="Arial"/>
                <a:sym typeface="Arial"/>
              </a:rPr>
              <a:t>HAL_OK)</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Error_Handler();</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PeriphClkInit.PeriphClockSelection = RCC_PERIPHCLK_ADC;</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PeriphClkInit.AdcClockSelection = RCC_ADCPCLK2_DIV2;</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r>
              <a:rPr b="1" lang="en-US" sz="1800">
                <a:solidFill>
                  <a:schemeClr val="dk1"/>
                </a:solidFill>
                <a:latin typeface="Arial"/>
                <a:ea typeface="Arial"/>
                <a:cs typeface="Arial"/>
                <a:sym typeface="Arial"/>
              </a:rPr>
              <a:t>if (HAL_RCCEx_PeriphCLKConfig(&amp;PeriphClkInit) != </a:t>
            </a:r>
            <a:r>
              <a:rPr b="1" i="1" lang="en-US" sz="1800">
                <a:solidFill>
                  <a:schemeClr val="dk1"/>
                </a:solidFill>
                <a:latin typeface="Arial"/>
                <a:ea typeface="Arial"/>
                <a:cs typeface="Arial"/>
                <a:sym typeface="Arial"/>
              </a:rPr>
              <a:t>HAL_OK)</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Error_Handler();</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static void MX_ADC1_Init(void)</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ADC_ChannelConfTypeDef sConfig = {0};</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2" name="Google Shape;342;p20"/>
          <p:cNvSpPr txBox="1"/>
          <p:nvPr/>
        </p:nvSpPr>
        <p:spPr>
          <a:xfrm>
            <a:off x="6014447" y="1171977"/>
            <a:ext cx="5949834" cy="563231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Common </a:t>
            </a:r>
            <a:r>
              <a:rPr lang="en-US" sz="1800" u="sng">
                <a:solidFill>
                  <a:schemeClr val="dk1"/>
                </a:solidFill>
                <a:latin typeface="Arial"/>
                <a:ea typeface="Arial"/>
                <a:cs typeface="Arial"/>
                <a:sym typeface="Arial"/>
              </a:rPr>
              <a:t>config</a:t>
            </a:r>
            <a:r>
              <a:rPr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  hadc1.Instance = ADC1;</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hadc1.Init.ScanConvMode = ADC_SCAN_DISABLE;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hadc1.Init.ContinuousConvMode = </a:t>
            </a:r>
            <a:r>
              <a:rPr i="1" lang="en-US" sz="1800">
                <a:solidFill>
                  <a:schemeClr val="dk1"/>
                </a:solidFill>
                <a:latin typeface="Arial"/>
                <a:ea typeface="Arial"/>
                <a:cs typeface="Arial"/>
                <a:sym typeface="Arial"/>
              </a:rPr>
              <a:t>DISABLE;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hadc1.Init.DiscontinuousConvMode = </a:t>
            </a:r>
            <a:r>
              <a:rPr i="1" lang="en-US" sz="1800">
                <a:solidFill>
                  <a:schemeClr val="dk1"/>
                </a:solidFill>
                <a:latin typeface="Arial"/>
                <a:ea typeface="Arial"/>
                <a:cs typeface="Arial"/>
                <a:sym typeface="Arial"/>
              </a:rPr>
              <a:t>DISABLE;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hadc1.Init.ExternalTrigConv = ADC_SOFTWARE_START;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hadc1.Init.DataAlign = ADC_DATAALIGN_RIGHT;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hadc1.Init.NbrOfConversion = 1;</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r>
              <a:rPr b="1" lang="en-US" sz="1800">
                <a:solidFill>
                  <a:schemeClr val="dk1"/>
                </a:solidFill>
                <a:latin typeface="Arial"/>
                <a:ea typeface="Arial"/>
                <a:cs typeface="Arial"/>
                <a:sym typeface="Arial"/>
              </a:rPr>
              <a:t>if (HAL_ADC_Init(&amp;hadc1) != </a:t>
            </a:r>
            <a:r>
              <a:rPr b="1" i="1" lang="en-US" sz="1800">
                <a:solidFill>
                  <a:schemeClr val="dk1"/>
                </a:solidFill>
                <a:latin typeface="Arial"/>
                <a:ea typeface="Arial"/>
                <a:cs typeface="Arial"/>
                <a:sym typeface="Arial"/>
              </a:rPr>
              <a:t>HAL_OK)</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Error_Handler();</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sConfig.Channel = ADC_CHANNEL_0;</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sConfig.Rank = ADC_REGULAR_RANK_1;</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sConfig.SamplingTime = ADC_SAMPLETIME_1CYCLE_5;</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r>
              <a:rPr b="1" lang="en-US" sz="1800">
                <a:solidFill>
                  <a:schemeClr val="dk1"/>
                </a:solidFill>
                <a:latin typeface="Arial"/>
                <a:ea typeface="Arial"/>
                <a:cs typeface="Arial"/>
                <a:sym typeface="Arial"/>
              </a:rPr>
              <a:t>if (HAL_ADC_ConfigChannel(&amp;hadc1, &amp;sConfig) != </a:t>
            </a:r>
            <a:r>
              <a:rPr b="1" i="1" lang="en-US" sz="1800">
                <a:solidFill>
                  <a:schemeClr val="dk1"/>
                </a:solidFill>
                <a:latin typeface="Arial"/>
                <a:ea typeface="Arial"/>
                <a:cs typeface="Arial"/>
                <a:sym typeface="Arial"/>
              </a:rPr>
              <a:t>HAL_OK)</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Error_Handler();</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1"/>
          <p:cNvSpPr txBox="1"/>
          <p:nvPr>
            <p:ph type="title"/>
          </p:nvPr>
        </p:nvSpPr>
        <p:spPr>
          <a:xfrm>
            <a:off x="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Source Codes</a:t>
            </a:r>
            <a:endParaRPr/>
          </a:p>
        </p:txBody>
      </p:sp>
      <p:sp>
        <p:nvSpPr>
          <p:cNvPr id="348" name="Google Shape;348;p21"/>
          <p:cNvSpPr txBox="1"/>
          <p:nvPr>
            <p:ph idx="10" type="dt"/>
          </p:nvPr>
        </p:nvSpPr>
        <p:spPr>
          <a:xfrm>
            <a:off x="432486" y="6501639"/>
            <a:ext cx="3644214" cy="3563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EEE 416 A 2020 – Final Project</a:t>
            </a:r>
            <a:endParaRPr/>
          </a:p>
        </p:txBody>
      </p:sp>
      <p:sp>
        <p:nvSpPr>
          <p:cNvPr id="349" name="Google Shape;349;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0" name="Google Shape;350;p21"/>
          <p:cNvSpPr txBox="1"/>
          <p:nvPr/>
        </p:nvSpPr>
        <p:spPr>
          <a:xfrm>
            <a:off x="0" y="1171977"/>
            <a:ext cx="5885645" cy="563231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static void MX_USART1_UART_Init(void)</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huart1.Instance = USART1;</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huart1.Init.BaudRate = 115200;</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huart1.Init.WordLength = UART_WORDLENGTH_8B;</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huart1.Init.StopBits = UART_STOPBITS_1;</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huart1.Init.Parity = UART_PARITY_NONE;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huart1.Init.Mode = UART_MODE_TX_RX;</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huart1.Init.HwFlowCtl = UART_HWCONTROL_NONE;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huart1.Init.OverSampling = UART_OVERSAMPLING_16;</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r>
              <a:rPr b="1" lang="en-US" sz="1800">
                <a:solidFill>
                  <a:schemeClr val="dk1"/>
                </a:solidFill>
                <a:latin typeface="Arial"/>
                <a:ea typeface="Arial"/>
                <a:cs typeface="Arial"/>
                <a:sym typeface="Arial"/>
              </a:rPr>
              <a:t>if (HAL_UART_Init(&amp;huart1) != </a:t>
            </a:r>
            <a:r>
              <a:rPr b="1" i="1" lang="en-US" sz="1800">
                <a:solidFill>
                  <a:schemeClr val="dk1"/>
                </a:solidFill>
                <a:latin typeface="Arial"/>
                <a:ea typeface="Arial"/>
                <a:cs typeface="Arial"/>
                <a:sym typeface="Arial"/>
              </a:rPr>
              <a:t>HAL_OK)</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Error_Handler();</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static void MX_GPIO_Init(void)</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GPIO_InitTypeDef GPIO_InitStruct = {0};</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  __HAL_RCC_GPIOD_CLK_ENABLE();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351" name="Google Shape;351;p21"/>
          <p:cNvSpPr txBox="1"/>
          <p:nvPr/>
        </p:nvSpPr>
        <p:spPr>
          <a:xfrm>
            <a:off x="6014447" y="1171977"/>
            <a:ext cx="5475025" cy="59093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__HAL_RCC_GPIOA_CLK_ENABLE();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__HAL_RCC_GPIOB_CLK_ENABLE();</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  /*Configure GPIO pin Output Level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HAL_GPIO_WritePin(GPIOB, GPIO_PIN_0|GPIO_PIN_1,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i="1" lang="en-US" sz="1800">
                <a:solidFill>
                  <a:schemeClr val="dk1"/>
                </a:solidFill>
                <a:latin typeface="Arial"/>
                <a:ea typeface="Arial"/>
                <a:cs typeface="Arial"/>
                <a:sym typeface="Arial"/>
              </a:rPr>
              <a:t>GPIO_PIN_RESET);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/*Configure GPIO pins : PB0 PB1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GPIO_InitStruct.Pin = GPIO_PIN_0|GPIO_PIN_1;</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GPIO_InitStruct.Mode = GPIO_MODE_OUTPUT_PP;</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GPIO_InitStruct.Pull = GPIO_NOPULL;</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GPIO_InitStruct.Speed = GPIO_SPEED_FREQ_LOW;</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HAL_GPIO_Init(GPIOB, &amp;GPIO_InitStruct);</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void Error_Handler(void)</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disable_irq();</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r>
              <a:rPr b="1" lang="en-US" sz="1800">
                <a:solidFill>
                  <a:schemeClr val="dk1"/>
                </a:solidFill>
                <a:latin typeface="Arial"/>
                <a:ea typeface="Arial"/>
                <a:cs typeface="Arial"/>
                <a:sym typeface="Arial"/>
              </a:rPr>
              <a:t>void assert_failed(uint8_t *file, uint32_t line)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#endif /* USE_FULL_ASSERT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2"/>
          <p:cNvSpPr txBox="1"/>
          <p:nvPr>
            <p:ph type="title"/>
          </p:nvPr>
        </p:nvSpPr>
        <p:spPr>
          <a:xfrm>
            <a:off x="0" y="43153"/>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Difficulties</a:t>
            </a:r>
            <a:endParaRPr/>
          </a:p>
        </p:txBody>
      </p:sp>
      <p:sp>
        <p:nvSpPr>
          <p:cNvPr id="357" name="Google Shape;357;p22"/>
          <p:cNvSpPr txBox="1"/>
          <p:nvPr>
            <p:ph idx="1" type="body"/>
          </p:nvPr>
        </p:nvSpPr>
        <p:spPr>
          <a:xfrm>
            <a:off x="323045" y="1246075"/>
            <a:ext cx="10791424"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t>In driving a load using output pin of STM 32 we faced scarcity of current supply. So we overcame that by using darlington pair transistor which is a two staged transistor having a high gain.</a:t>
            </a:r>
            <a:endParaRPr/>
          </a:p>
          <a:p>
            <a:pPr indent="-228600" lvl="0" marL="228600" rtl="0" algn="l">
              <a:lnSpc>
                <a:spcPct val="90000"/>
              </a:lnSpc>
              <a:spcBef>
                <a:spcPts val="1000"/>
              </a:spcBef>
              <a:spcAft>
                <a:spcPts val="0"/>
              </a:spcAft>
              <a:buClr>
                <a:schemeClr val="dk1"/>
              </a:buClr>
              <a:buSzPts val="2400"/>
              <a:buChar char="•"/>
            </a:pPr>
            <a:r>
              <a:rPr lang="en-US" sz="2400"/>
              <a:t>Changing of input voltage continuously was a constraint in proteus. Thus, we used a potentiometer to tweak the desired input voltage.</a:t>
            </a:r>
            <a:endParaRPr/>
          </a:p>
          <a:p>
            <a:pPr indent="-228600" lvl="0" marL="228600" rtl="0" algn="l">
              <a:lnSpc>
                <a:spcPct val="90000"/>
              </a:lnSpc>
              <a:spcBef>
                <a:spcPts val="1000"/>
              </a:spcBef>
              <a:spcAft>
                <a:spcPts val="0"/>
              </a:spcAft>
              <a:buClr>
                <a:schemeClr val="dk1"/>
              </a:buClr>
              <a:buSzPts val="2400"/>
              <a:buChar char="•"/>
            </a:pPr>
            <a:r>
              <a:rPr lang="en-US" sz="2400"/>
              <a:t>Directly feeding high voltage to the microcontroller wasn’t a good idea so we first step down it to around 12V and then rectify it to turn into dc voltage. Finally rectified dc voltage is fed to the microcontroller to avoid any kind of hazardous situation.</a:t>
            </a:r>
            <a:endParaRPr/>
          </a:p>
          <a:p>
            <a:pPr indent="-228600" lvl="0" marL="228600" rtl="0" algn="l">
              <a:lnSpc>
                <a:spcPct val="90000"/>
              </a:lnSpc>
              <a:spcBef>
                <a:spcPts val="1000"/>
              </a:spcBef>
              <a:spcAft>
                <a:spcPts val="0"/>
              </a:spcAft>
              <a:buClr>
                <a:schemeClr val="dk1"/>
              </a:buClr>
              <a:buSzPts val="2400"/>
              <a:buChar char="•"/>
            </a:pPr>
            <a:r>
              <a:rPr lang="en-US" sz="2400"/>
              <a:t>In PCB designing, traces for power and signal line should be maintained appropriately otherwise over current can cause damage to circuit.</a:t>
            </a:r>
            <a:endParaRPr sz="2400"/>
          </a:p>
          <a:p>
            <a:pPr indent="-101600" lvl="0" marL="228600" rtl="0" algn="l">
              <a:lnSpc>
                <a:spcPct val="90000"/>
              </a:lnSpc>
              <a:spcBef>
                <a:spcPts val="1000"/>
              </a:spcBef>
              <a:spcAft>
                <a:spcPts val="0"/>
              </a:spcAft>
              <a:buClr>
                <a:schemeClr val="dk1"/>
              </a:buClr>
              <a:buSzPts val="2000"/>
              <a:buNone/>
            </a:pPr>
            <a:r>
              <a:t/>
            </a:r>
            <a:endParaRPr sz="2000"/>
          </a:p>
        </p:txBody>
      </p:sp>
      <p:sp>
        <p:nvSpPr>
          <p:cNvPr id="358" name="Google Shape;358;p22"/>
          <p:cNvSpPr txBox="1"/>
          <p:nvPr>
            <p:ph idx="10" type="dt"/>
          </p:nvPr>
        </p:nvSpPr>
        <p:spPr>
          <a:xfrm>
            <a:off x="432487" y="6501639"/>
            <a:ext cx="3415614" cy="3563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EEE 416 A 2020 – Final Project</a:t>
            </a:r>
            <a:endParaRPr/>
          </a:p>
        </p:txBody>
      </p:sp>
      <p:sp>
        <p:nvSpPr>
          <p:cNvPr id="359" name="Google Shape;359;p22"/>
          <p:cNvSpPr txBox="1"/>
          <p:nvPr>
            <p:ph idx="11" type="ftr"/>
          </p:nvPr>
        </p:nvSpPr>
        <p:spPr>
          <a:xfrm>
            <a:off x="3489961" y="6501641"/>
            <a:ext cx="5212082" cy="27432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360" name="Google Shape;360;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3"/>
          <p:cNvSpPr txBox="1"/>
          <p:nvPr>
            <p:ph type="title"/>
          </p:nvPr>
        </p:nvSpPr>
        <p:spPr>
          <a:xfrm>
            <a:off x="0" y="0"/>
            <a:ext cx="12192000" cy="1325700"/>
          </a:xfrm>
          <a:prstGeom prst="rect">
            <a:avLst/>
          </a:prstGeom>
          <a:solidFill>
            <a:srgbClr val="E69138"/>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n-US">
                <a:latin typeface="Times New Roman"/>
                <a:ea typeface="Times New Roman"/>
                <a:cs typeface="Times New Roman"/>
                <a:sym typeface="Times New Roman"/>
              </a:rPr>
              <a:t>Summary</a:t>
            </a:r>
            <a:endParaRPr b="1">
              <a:latin typeface="Times New Roman"/>
              <a:ea typeface="Times New Roman"/>
              <a:cs typeface="Times New Roman"/>
              <a:sym typeface="Times New Roman"/>
            </a:endParaRPr>
          </a:p>
        </p:txBody>
      </p:sp>
      <p:sp>
        <p:nvSpPr>
          <p:cNvPr id="120" name="Google Shape;120;p3"/>
          <p:cNvSpPr txBox="1"/>
          <p:nvPr>
            <p:ph idx="1" type="body"/>
          </p:nvPr>
        </p:nvSpPr>
        <p:spPr>
          <a:xfrm>
            <a:off x="838200" y="1374450"/>
            <a:ext cx="5220300" cy="4571400"/>
          </a:xfrm>
          <a:prstGeom prst="rect">
            <a:avLst/>
          </a:prstGeom>
          <a:noFill/>
          <a:ln>
            <a:noFill/>
          </a:ln>
        </p:spPr>
        <p:txBody>
          <a:bodyPr anchorCtr="0" anchor="t" bIns="45700" lIns="91425" spcFirstLastPara="1" rIns="91425" wrap="square" tIns="45700">
            <a:normAutofit fontScale="85000" lnSpcReduction="20000"/>
          </a:bodyPr>
          <a:lstStyle/>
          <a:p>
            <a:pPr indent="-266940" lvl="0" marL="228600" rtl="0" algn="just">
              <a:lnSpc>
                <a:spcPct val="115000"/>
              </a:lnSpc>
              <a:spcBef>
                <a:spcPts val="0"/>
              </a:spcBef>
              <a:spcAft>
                <a:spcPts val="0"/>
              </a:spcAft>
              <a:buClr>
                <a:schemeClr val="dk1"/>
              </a:buClr>
              <a:buSzPct val="142789"/>
              <a:buFont typeface="Times New Roman"/>
              <a:buChar char="•"/>
            </a:pPr>
            <a:r>
              <a:rPr lang="en-US" sz="2804">
                <a:solidFill>
                  <a:srgbClr val="313132"/>
                </a:solidFill>
                <a:latin typeface="Times New Roman"/>
                <a:ea typeface="Times New Roman"/>
                <a:cs typeface="Times New Roman"/>
                <a:sym typeface="Times New Roman"/>
              </a:rPr>
              <a:t>Overvoltages are all voltages that temporarily surpass the threshold value of the mains voltage.</a:t>
            </a:r>
            <a:endParaRPr sz="4004">
              <a:latin typeface="Times New Roman"/>
              <a:ea typeface="Times New Roman"/>
              <a:cs typeface="Times New Roman"/>
              <a:sym typeface="Times New Roman"/>
            </a:endParaRPr>
          </a:p>
          <a:p>
            <a:pPr indent="-201930" lvl="0" marL="228600" rtl="0" algn="just">
              <a:lnSpc>
                <a:spcPct val="115000"/>
              </a:lnSpc>
              <a:spcBef>
                <a:spcPts val="0"/>
              </a:spcBef>
              <a:spcAft>
                <a:spcPts val="0"/>
              </a:spcAft>
              <a:buClr>
                <a:schemeClr val="dk1"/>
              </a:buClr>
              <a:buSzPct val="100000"/>
              <a:buFont typeface="Times New Roman"/>
              <a:buChar char="•"/>
            </a:pPr>
            <a:r>
              <a:rPr lang="en-US">
                <a:latin typeface="Times New Roman"/>
                <a:ea typeface="Times New Roman"/>
                <a:cs typeface="Times New Roman"/>
                <a:sym typeface="Times New Roman"/>
              </a:rPr>
              <a:t>An overvoltage protection system is developed using ARM cortex microcontroller.</a:t>
            </a:r>
            <a:endParaRPr>
              <a:latin typeface="Times New Roman"/>
              <a:ea typeface="Times New Roman"/>
              <a:cs typeface="Times New Roman"/>
              <a:sym typeface="Times New Roman"/>
            </a:endParaRPr>
          </a:p>
          <a:p>
            <a:pPr indent="-147955" lvl="0" marL="228600" rtl="0" algn="just">
              <a:lnSpc>
                <a:spcPct val="115000"/>
              </a:lnSpc>
              <a:spcBef>
                <a:spcPts val="0"/>
              </a:spcBef>
              <a:spcAft>
                <a:spcPts val="0"/>
              </a:spcAft>
              <a:buSzPct val="64285"/>
              <a:buFont typeface="Times New Roman"/>
              <a:buChar char="•"/>
            </a:pPr>
            <a:r>
              <a:rPr lang="en-US">
                <a:latin typeface="Times New Roman"/>
                <a:ea typeface="Times New Roman"/>
                <a:cs typeface="Times New Roman"/>
                <a:sym typeface="Times New Roman"/>
              </a:rPr>
              <a:t>Industrial Loads are protected from sudden voltage surge using the developed system.</a:t>
            </a:r>
            <a:endParaRPr>
              <a:latin typeface="Times New Roman"/>
              <a:ea typeface="Times New Roman"/>
              <a:cs typeface="Times New Roman"/>
              <a:sym typeface="Times New Roman"/>
            </a:endParaRPr>
          </a:p>
          <a:p>
            <a:pPr indent="-147955" lvl="0" marL="228600" rtl="0" algn="just">
              <a:lnSpc>
                <a:spcPct val="115000"/>
              </a:lnSpc>
              <a:spcBef>
                <a:spcPts val="0"/>
              </a:spcBef>
              <a:spcAft>
                <a:spcPts val="0"/>
              </a:spcAft>
              <a:buSzPct val="64285"/>
              <a:buFont typeface="Times New Roman"/>
              <a:buChar char="•"/>
            </a:pPr>
            <a:r>
              <a:rPr lang="en-US">
                <a:latin typeface="Times New Roman"/>
                <a:ea typeface="Times New Roman"/>
                <a:cs typeface="Times New Roman"/>
                <a:sym typeface="Times New Roman"/>
              </a:rPr>
              <a:t>A generalized approach is demonstrated which is scalable and efficient.</a:t>
            </a:r>
            <a:endParaRPr>
              <a:latin typeface="Times New Roman"/>
              <a:ea typeface="Times New Roman"/>
              <a:cs typeface="Times New Roman"/>
              <a:sym typeface="Times New Roman"/>
            </a:endParaRPr>
          </a:p>
        </p:txBody>
      </p:sp>
      <p:sp>
        <p:nvSpPr>
          <p:cNvPr id="121" name="Google Shape;121;p3"/>
          <p:cNvSpPr txBox="1"/>
          <p:nvPr>
            <p:ph idx="10" type="dt"/>
          </p:nvPr>
        </p:nvSpPr>
        <p:spPr>
          <a:xfrm>
            <a:off x="838200" y="6492875"/>
            <a:ext cx="2743200" cy="228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EEE 416 (2020) – Final Project</a:t>
            </a:r>
            <a:endParaRPr/>
          </a:p>
        </p:txBody>
      </p:sp>
      <p:sp>
        <p:nvSpPr>
          <p:cNvPr id="122" name="Google Shape;122;p3"/>
          <p:cNvSpPr txBox="1"/>
          <p:nvPr>
            <p:ph idx="11" type="ftr"/>
          </p:nvPr>
        </p:nvSpPr>
        <p:spPr>
          <a:xfrm>
            <a:off x="3966975" y="6356350"/>
            <a:ext cx="5881200" cy="5016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Microcontroller Based Digital Over Voltage Protection System for Industrial Loads</a:t>
            </a:r>
            <a:endParaRPr/>
          </a:p>
        </p:txBody>
      </p:sp>
      <p:sp>
        <p:nvSpPr>
          <p:cNvPr id="123" name="Google Shape;123;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24" name="Google Shape;124;p3"/>
          <p:cNvPicPr preferRelativeResize="0"/>
          <p:nvPr/>
        </p:nvPicPr>
        <p:blipFill>
          <a:blip r:embed="rId3">
            <a:alphaModFix/>
          </a:blip>
          <a:stretch>
            <a:fillRect/>
          </a:stretch>
        </p:blipFill>
        <p:spPr>
          <a:xfrm>
            <a:off x="6350150" y="1605576"/>
            <a:ext cx="5498100" cy="41091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4"/>
          <p:cNvSpPr txBox="1"/>
          <p:nvPr>
            <p:ph type="title"/>
          </p:nvPr>
        </p:nvSpPr>
        <p:spPr>
          <a:xfrm>
            <a:off x="0" y="0"/>
            <a:ext cx="12192000" cy="1325700"/>
          </a:xfrm>
          <a:prstGeom prst="rect">
            <a:avLst/>
          </a:prstGeom>
          <a:solidFill>
            <a:srgbClr val="E69138"/>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n-US">
                <a:latin typeface="Times New Roman"/>
                <a:ea typeface="Times New Roman"/>
                <a:cs typeface="Times New Roman"/>
                <a:sym typeface="Times New Roman"/>
              </a:rPr>
              <a:t>Background</a:t>
            </a:r>
            <a:endParaRPr b="1">
              <a:latin typeface="Times New Roman"/>
              <a:ea typeface="Times New Roman"/>
              <a:cs typeface="Times New Roman"/>
              <a:sym typeface="Times New Roman"/>
            </a:endParaRPr>
          </a:p>
        </p:txBody>
      </p:sp>
      <p:sp>
        <p:nvSpPr>
          <p:cNvPr id="130" name="Google Shape;130;p4"/>
          <p:cNvSpPr txBox="1"/>
          <p:nvPr>
            <p:ph idx="1" type="body"/>
          </p:nvPr>
        </p:nvSpPr>
        <p:spPr>
          <a:xfrm>
            <a:off x="838200" y="1414575"/>
            <a:ext cx="4945500" cy="4511700"/>
          </a:xfrm>
          <a:prstGeom prst="rect">
            <a:avLst/>
          </a:prstGeom>
          <a:noFill/>
          <a:ln>
            <a:noFill/>
          </a:ln>
        </p:spPr>
        <p:txBody>
          <a:bodyPr anchorCtr="0" anchor="t" bIns="45700" lIns="91425" spcFirstLastPara="1" rIns="91425" wrap="square" tIns="45700">
            <a:normAutofit lnSpcReduction="20000"/>
          </a:bodyPr>
          <a:lstStyle/>
          <a:p>
            <a:pPr indent="-228600" lvl="0" marL="228600" rtl="0" algn="just">
              <a:lnSpc>
                <a:spcPct val="115000"/>
              </a:lnSpc>
              <a:spcBef>
                <a:spcPts val="0"/>
              </a:spcBef>
              <a:spcAft>
                <a:spcPts val="0"/>
              </a:spcAft>
              <a:buClr>
                <a:schemeClr val="dk1"/>
              </a:buClr>
              <a:buSzPts val="2800"/>
              <a:buFont typeface="Times New Roman"/>
              <a:buChar char="•"/>
            </a:pPr>
            <a:r>
              <a:rPr lang="en-US">
                <a:latin typeface="Times New Roman"/>
                <a:ea typeface="Times New Roman"/>
                <a:cs typeface="Times New Roman"/>
                <a:sym typeface="Times New Roman"/>
              </a:rPr>
              <a:t>Frequently, industrial equipments are damaged beyond repair due to over-voltage.</a:t>
            </a:r>
            <a:endParaRPr>
              <a:latin typeface="Times New Roman"/>
              <a:ea typeface="Times New Roman"/>
              <a:cs typeface="Times New Roman"/>
              <a:sym typeface="Times New Roman"/>
            </a:endParaRPr>
          </a:p>
          <a:p>
            <a:pPr indent="-165100" lvl="0" marL="228600" rtl="0" algn="just">
              <a:lnSpc>
                <a:spcPct val="115000"/>
              </a:lnSpc>
              <a:spcBef>
                <a:spcPts val="0"/>
              </a:spcBef>
              <a:spcAft>
                <a:spcPts val="0"/>
              </a:spcAft>
              <a:buSzPts val="1800"/>
              <a:buFont typeface="Times New Roman"/>
              <a:buChar char="•"/>
            </a:pPr>
            <a:r>
              <a:rPr lang="en-US">
                <a:latin typeface="Times New Roman"/>
                <a:ea typeface="Times New Roman"/>
                <a:cs typeface="Times New Roman"/>
                <a:sym typeface="Times New Roman"/>
              </a:rPr>
              <a:t>Useful lifespan of the equipments decrease due to constant overvoltage.</a:t>
            </a:r>
            <a:endParaRPr>
              <a:latin typeface="Times New Roman"/>
              <a:ea typeface="Times New Roman"/>
              <a:cs typeface="Times New Roman"/>
              <a:sym typeface="Times New Roman"/>
            </a:endParaRPr>
          </a:p>
          <a:p>
            <a:pPr indent="-165100" lvl="0" marL="228600" rtl="0" algn="just">
              <a:lnSpc>
                <a:spcPct val="115000"/>
              </a:lnSpc>
              <a:spcBef>
                <a:spcPts val="0"/>
              </a:spcBef>
              <a:spcAft>
                <a:spcPts val="0"/>
              </a:spcAft>
              <a:buSzPts val="1800"/>
              <a:buFont typeface="Times New Roman"/>
              <a:buChar char="•"/>
            </a:pPr>
            <a:r>
              <a:rPr lang="en-US">
                <a:latin typeface="Times New Roman"/>
                <a:ea typeface="Times New Roman"/>
                <a:cs typeface="Times New Roman"/>
                <a:sym typeface="Times New Roman"/>
              </a:rPr>
              <a:t>Extreme cases may result in fire breakout or other deadly hazards.</a:t>
            </a:r>
            <a:endParaRPr>
              <a:latin typeface="Times New Roman"/>
              <a:ea typeface="Times New Roman"/>
              <a:cs typeface="Times New Roman"/>
              <a:sym typeface="Times New Roman"/>
            </a:endParaRPr>
          </a:p>
        </p:txBody>
      </p:sp>
      <p:sp>
        <p:nvSpPr>
          <p:cNvPr id="131" name="Google Shape;131;p4"/>
          <p:cNvSpPr txBox="1"/>
          <p:nvPr>
            <p:ph idx="10" type="dt"/>
          </p:nvPr>
        </p:nvSpPr>
        <p:spPr>
          <a:xfrm>
            <a:off x="432488" y="6501639"/>
            <a:ext cx="4668100" cy="3563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EEE 416 (2020) – Final Project Group A.XY</a:t>
            </a:r>
            <a:endParaRPr/>
          </a:p>
        </p:txBody>
      </p:sp>
      <p:sp>
        <p:nvSpPr>
          <p:cNvPr id="132" name="Google Shape;132;p4"/>
          <p:cNvSpPr txBox="1"/>
          <p:nvPr>
            <p:ph idx="11" type="ftr"/>
          </p:nvPr>
        </p:nvSpPr>
        <p:spPr>
          <a:xfrm>
            <a:off x="5100588" y="6482590"/>
            <a:ext cx="6310364" cy="37541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Title of the Project</a:t>
            </a:r>
            <a:endParaRPr/>
          </a:p>
        </p:txBody>
      </p:sp>
      <p:sp>
        <p:nvSpPr>
          <p:cNvPr id="133" name="Google Shape;133;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34" name="Google Shape;134;p4"/>
          <p:cNvPicPr preferRelativeResize="0"/>
          <p:nvPr/>
        </p:nvPicPr>
        <p:blipFill>
          <a:blip r:embed="rId3">
            <a:alphaModFix/>
          </a:blip>
          <a:stretch>
            <a:fillRect/>
          </a:stretch>
        </p:blipFill>
        <p:spPr>
          <a:xfrm>
            <a:off x="5961750" y="1366838"/>
            <a:ext cx="5899799" cy="2587600"/>
          </a:xfrm>
          <a:prstGeom prst="rect">
            <a:avLst/>
          </a:prstGeom>
          <a:noFill/>
          <a:ln>
            <a:noFill/>
          </a:ln>
        </p:spPr>
      </p:pic>
      <p:pic>
        <p:nvPicPr>
          <p:cNvPr id="135" name="Google Shape;135;p4"/>
          <p:cNvPicPr preferRelativeResize="0"/>
          <p:nvPr/>
        </p:nvPicPr>
        <p:blipFill>
          <a:blip r:embed="rId4">
            <a:alphaModFix/>
          </a:blip>
          <a:stretch>
            <a:fillRect/>
          </a:stretch>
        </p:blipFill>
        <p:spPr>
          <a:xfrm>
            <a:off x="5961750" y="3997275"/>
            <a:ext cx="2352325" cy="2287700"/>
          </a:xfrm>
          <a:prstGeom prst="rect">
            <a:avLst/>
          </a:prstGeom>
          <a:noFill/>
          <a:ln>
            <a:noFill/>
          </a:ln>
        </p:spPr>
      </p:pic>
      <p:pic>
        <p:nvPicPr>
          <p:cNvPr id="136" name="Google Shape;136;p4"/>
          <p:cNvPicPr preferRelativeResize="0"/>
          <p:nvPr/>
        </p:nvPicPr>
        <p:blipFill>
          <a:blip r:embed="rId5">
            <a:alphaModFix/>
          </a:blip>
          <a:stretch>
            <a:fillRect/>
          </a:stretch>
        </p:blipFill>
        <p:spPr>
          <a:xfrm>
            <a:off x="8492125" y="3995563"/>
            <a:ext cx="3395074" cy="2164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5"/>
          <p:cNvSpPr txBox="1"/>
          <p:nvPr>
            <p:ph type="title"/>
          </p:nvPr>
        </p:nvSpPr>
        <p:spPr>
          <a:xfrm>
            <a:off x="0" y="0"/>
            <a:ext cx="12192000" cy="1092300"/>
          </a:xfrm>
          <a:prstGeom prst="rect">
            <a:avLst/>
          </a:prstGeom>
          <a:solidFill>
            <a:srgbClr val="E69138"/>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n-US">
                <a:latin typeface="Times New Roman"/>
                <a:ea typeface="Times New Roman"/>
                <a:cs typeface="Times New Roman"/>
                <a:sym typeface="Times New Roman"/>
              </a:rPr>
              <a:t>Methods</a:t>
            </a:r>
            <a:endParaRPr b="1">
              <a:latin typeface="Times New Roman"/>
              <a:ea typeface="Times New Roman"/>
              <a:cs typeface="Times New Roman"/>
              <a:sym typeface="Times New Roman"/>
            </a:endParaRPr>
          </a:p>
        </p:txBody>
      </p:sp>
      <p:sp>
        <p:nvSpPr>
          <p:cNvPr id="142" name="Google Shape;142;p5"/>
          <p:cNvSpPr txBox="1"/>
          <p:nvPr>
            <p:ph idx="10" type="dt"/>
          </p:nvPr>
        </p:nvSpPr>
        <p:spPr>
          <a:xfrm>
            <a:off x="245772" y="5991225"/>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EEE 416 (2020) – Final Project Group A.XY</a:t>
            </a:r>
            <a:endParaRPr/>
          </a:p>
        </p:txBody>
      </p:sp>
      <p:sp>
        <p:nvSpPr>
          <p:cNvPr id="143" name="Google Shape;143;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Title of the Project</a:t>
            </a:r>
            <a:endParaRPr/>
          </a:p>
        </p:txBody>
      </p:sp>
      <p:sp>
        <p:nvSpPr>
          <p:cNvPr id="144" name="Google Shape;144;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45" name="Google Shape;145;p5"/>
          <p:cNvPicPr preferRelativeResize="0"/>
          <p:nvPr/>
        </p:nvPicPr>
        <p:blipFill>
          <a:blip r:embed="rId3">
            <a:alphaModFix/>
          </a:blip>
          <a:stretch>
            <a:fillRect/>
          </a:stretch>
        </p:blipFill>
        <p:spPr>
          <a:xfrm>
            <a:off x="187525" y="1092275"/>
            <a:ext cx="11492499" cy="51116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e6557b25a8_0_3"/>
          <p:cNvSpPr txBox="1"/>
          <p:nvPr>
            <p:ph type="title"/>
          </p:nvPr>
        </p:nvSpPr>
        <p:spPr>
          <a:xfrm>
            <a:off x="0" y="-35700"/>
            <a:ext cx="12192000" cy="1325700"/>
          </a:xfrm>
          <a:prstGeom prst="rect">
            <a:avLst/>
          </a:prstGeom>
          <a:solidFill>
            <a:srgbClr val="E69138"/>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n-US">
                <a:latin typeface="Times New Roman"/>
                <a:ea typeface="Times New Roman"/>
                <a:cs typeface="Times New Roman"/>
                <a:sym typeface="Times New Roman"/>
              </a:rPr>
              <a:t>Components</a:t>
            </a:r>
            <a:endParaRPr b="1">
              <a:latin typeface="Times New Roman"/>
              <a:ea typeface="Times New Roman"/>
              <a:cs typeface="Times New Roman"/>
              <a:sym typeface="Times New Roman"/>
            </a:endParaRPr>
          </a:p>
        </p:txBody>
      </p:sp>
      <p:sp>
        <p:nvSpPr>
          <p:cNvPr id="151" name="Google Shape;151;ge6557b25a8_0_3"/>
          <p:cNvSpPr txBox="1"/>
          <p:nvPr>
            <p:ph idx="10" type="dt"/>
          </p:nvPr>
        </p:nvSpPr>
        <p:spPr>
          <a:xfrm>
            <a:off x="245772" y="6492900"/>
            <a:ext cx="27432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EEE 416 (2020) – Final Project Group A.XY</a:t>
            </a:r>
            <a:endParaRPr/>
          </a:p>
        </p:txBody>
      </p:sp>
      <p:sp>
        <p:nvSpPr>
          <p:cNvPr id="152" name="Google Shape;152;ge6557b25a8_0_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Title of the Project</a:t>
            </a:r>
            <a:endParaRPr/>
          </a:p>
        </p:txBody>
      </p:sp>
      <p:sp>
        <p:nvSpPr>
          <p:cNvPr id="153" name="Google Shape;153;ge6557b25a8_0_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54" name="Google Shape;154;ge6557b25a8_0_3"/>
          <p:cNvPicPr preferRelativeResize="0"/>
          <p:nvPr/>
        </p:nvPicPr>
        <p:blipFill>
          <a:blip r:embed="rId3">
            <a:alphaModFix/>
          </a:blip>
          <a:stretch>
            <a:fillRect/>
          </a:stretch>
        </p:blipFill>
        <p:spPr>
          <a:xfrm>
            <a:off x="375050" y="1081200"/>
            <a:ext cx="4232675" cy="2307625"/>
          </a:xfrm>
          <a:prstGeom prst="rect">
            <a:avLst/>
          </a:prstGeom>
          <a:noFill/>
          <a:ln>
            <a:noFill/>
          </a:ln>
        </p:spPr>
      </p:pic>
      <p:sp>
        <p:nvSpPr>
          <p:cNvPr id="155" name="Google Shape;155;ge6557b25a8_0_3"/>
          <p:cNvSpPr txBox="1"/>
          <p:nvPr/>
        </p:nvSpPr>
        <p:spPr>
          <a:xfrm>
            <a:off x="375038" y="3264400"/>
            <a:ext cx="3495900" cy="392400"/>
          </a:xfrm>
          <a:prstGeom prst="rect">
            <a:avLst/>
          </a:prstGeom>
          <a:noFill/>
          <a:ln>
            <a:noFill/>
          </a:ln>
        </p:spPr>
        <p:txBody>
          <a:bodyPr anchorCtr="0" anchor="t" bIns="91425" lIns="91425" spcFirstLastPara="1" rIns="91425" wrap="square" tIns="91425">
            <a:spAutoFit/>
          </a:bodyPr>
          <a:lstStyle/>
          <a:p>
            <a:pPr indent="0" lvl="0" marL="228600" rtl="0" algn="ctr">
              <a:lnSpc>
                <a:spcPct val="90000"/>
              </a:lnSpc>
              <a:spcBef>
                <a:spcPts val="1000"/>
              </a:spcBef>
              <a:spcAft>
                <a:spcPts val="0"/>
              </a:spcAft>
              <a:buNone/>
            </a:pPr>
            <a:r>
              <a:rPr lang="en-US" sz="1500">
                <a:solidFill>
                  <a:schemeClr val="dk1"/>
                </a:solidFill>
                <a:latin typeface="Times New Roman"/>
                <a:ea typeface="Times New Roman"/>
                <a:cs typeface="Times New Roman"/>
                <a:sym typeface="Times New Roman"/>
              </a:rPr>
              <a:t>STM32f103c6 (ARM Cortex M3)</a:t>
            </a:r>
            <a:endParaRPr sz="1500">
              <a:latin typeface="Times New Roman"/>
              <a:ea typeface="Times New Roman"/>
              <a:cs typeface="Times New Roman"/>
              <a:sym typeface="Times New Roman"/>
            </a:endParaRPr>
          </a:p>
        </p:txBody>
      </p:sp>
      <p:pic>
        <p:nvPicPr>
          <p:cNvPr id="156" name="Google Shape;156;ge6557b25a8_0_3"/>
          <p:cNvPicPr preferRelativeResize="0"/>
          <p:nvPr/>
        </p:nvPicPr>
        <p:blipFill>
          <a:blip r:embed="rId4">
            <a:alphaModFix/>
          </a:blip>
          <a:stretch>
            <a:fillRect/>
          </a:stretch>
        </p:blipFill>
        <p:spPr>
          <a:xfrm>
            <a:off x="375050" y="3796575"/>
            <a:ext cx="4000500" cy="1890275"/>
          </a:xfrm>
          <a:prstGeom prst="rect">
            <a:avLst/>
          </a:prstGeom>
          <a:noFill/>
          <a:ln>
            <a:noFill/>
          </a:ln>
        </p:spPr>
      </p:pic>
      <p:sp>
        <p:nvSpPr>
          <p:cNvPr id="157" name="Google Shape;157;ge6557b25a8_0_3"/>
          <p:cNvSpPr txBox="1"/>
          <p:nvPr/>
        </p:nvSpPr>
        <p:spPr>
          <a:xfrm>
            <a:off x="375050" y="5826625"/>
            <a:ext cx="3777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Times New Roman"/>
                <a:ea typeface="Times New Roman"/>
                <a:cs typeface="Times New Roman"/>
                <a:sym typeface="Times New Roman"/>
              </a:rPr>
              <a:t>Capacitors,Resistors,LEDs, Transistors etc.</a:t>
            </a:r>
            <a:endParaRPr>
              <a:latin typeface="Times New Roman"/>
              <a:ea typeface="Times New Roman"/>
              <a:cs typeface="Times New Roman"/>
              <a:sym typeface="Times New Roman"/>
            </a:endParaRPr>
          </a:p>
        </p:txBody>
      </p:sp>
      <p:pic>
        <p:nvPicPr>
          <p:cNvPr id="158" name="Google Shape;158;ge6557b25a8_0_3"/>
          <p:cNvPicPr preferRelativeResize="0"/>
          <p:nvPr/>
        </p:nvPicPr>
        <p:blipFill>
          <a:blip r:embed="rId5">
            <a:alphaModFix/>
          </a:blip>
          <a:stretch>
            <a:fillRect/>
          </a:stretch>
        </p:blipFill>
        <p:spPr>
          <a:xfrm>
            <a:off x="4543475" y="1500275"/>
            <a:ext cx="2743200" cy="4035359"/>
          </a:xfrm>
          <a:prstGeom prst="rect">
            <a:avLst/>
          </a:prstGeom>
          <a:noFill/>
          <a:ln>
            <a:noFill/>
          </a:ln>
        </p:spPr>
      </p:pic>
      <p:sp>
        <p:nvSpPr>
          <p:cNvPr id="159" name="Google Shape;159;ge6557b25a8_0_3"/>
          <p:cNvSpPr txBox="1"/>
          <p:nvPr/>
        </p:nvSpPr>
        <p:spPr>
          <a:xfrm>
            <a:off x="4642488" y="5745888"/>
            <a:ext cx="287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Light Bulb( Industrial Load)</a:t>
            </a:r>
            <a:endParaRPr/>
          </a:p>
        </p:txBody>
      </p:sp>
      <p:pic>
        <p:nvPicPr>
          <p:cNvPr id="160" name="Google Shape;160;ge6557b25a8_0_3"/>
          <p:cNvPicPr preferRelativeResize="0"/>
          <p:nvPr/>
        </p:nvPicPr>
        <p:blipFill>
          <a:blip r:embed="rId6">
            <a:alphaModFix/>
          </a:blip>
          <a:stretch>
            <a:fillRect/>
          </a:stretch>
        </p:blipFill>
        <p:spPr>
          <a:xfrm>
            <a:off x="7657425" y="892674"/>
            <a:ext cx="1924050" cy="2371725"/>
          </a:xfrm>
          <a:prstGeom prst="rect">
            <a:avLst/>
          </a:prstGeom>
          <a:noFill/>
          <a:ln>
            <a:noFill/>
          </a:ln>
        </p:spPr>
      </p:pic>
      <p:sp>
        <p:nvSpPr>
          <p:cNvPr id="161" name="Google Shape;161;ge6557b25a8_0_3"/>
          <p:cNvSpPr txBox="1"/>
          <p:nvPr/>
        </p:nvSpPr>
        <p:spPr>
          <a:xfrm>
            <a:off x="7715250" y="3361488"/>
            <a:ext cx="180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Magnetic Relay</a:t>
            </a:r>
            <a:endParaRPr/>
          </a:p>
        </p:txBody>
      </p:sp>
      <p:pic>
        <p:nvPicPr>
          <p:cNvPr id="162" name="Google Shape;162;ge6557b25a8_0_3"/>
          <p:cNvPicPr preferRelativeResize="0"/>
          <p:nvPr/>
        </p:nvPicPr>
        <p:blipFill>
          <a:blip r:embed="rId7">
            <a:alphaModFix/>
          </a:blip>
          <a:stretch>
            <a:fillRect/>
          </a:stretch>
        </p:blipFill>
        <p:spPr>
          <a:xfrm>
            <a:off x="7094088" y="3870775"/>
            <a:ext cx="3050713" cy="2034825"/>
          </a:xfrm>
          <a:prstGeom prst="rect">
            <a:avLst/>
          </a:prstGeom>
          <a:noFill/>
          <a:ln>
            <a:noFill/>
          </a:ln>
        </p:spPr>
      </p:pic>
      <p:sp>
        <p:nvSpPr>
          <p:cNvPr id="163" name="Google Shape;163;ge6557b25a8_0_3"/>
          <p:cNvSpPr txBox="1"/>
          <p:nvPr/>
        </p:nvSpPr>
        <p:spPr>
          <a:xfrm>
            <a:off x="8009925" y="5960575"/>
            <a:ext cx="192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Transformer</a:t>
            </a:r>
            <a:endParaRPr/>
          </a:p>
        </p:txBody>
      </p:sp>
      <p:pic>
        <p:nvPicPr>
          <p:cNvPr id="164" name="Google Shape;164;ge6557b25a8_0_3"/>
          <p:cNvPicPr preferRelativeResize="0"/>
          <p:nvPr/>
        </p:nvPicPr>
        <p:blipFill>
          <a:blip r:embed="rId8">
            <a:alphaModFix/>
          </a:blip>
          <a:stretch>
            <a:fillRect/>
          </a:stretch>
        </p:blipFill>
        <p:spPr>
          <a:xfrm>
            <a:off x="9733875" y="1335774"/>
            <a:ext cx="2305725" cy="1798465"/>
          </a:xfrm>
          <a:prstGeom prst="rect">
            <a:avLst/>
          </a:prstGeom>
          <a:noFill/>
          <a:ln>
            <a:noFill/>
          </a:ln>
        </p:spPr>
      </p:pic>
      <p:sp>
        <p:nvSpPr>
          <p:cNvPr id="165" name="Google Shape;165;ge6557b25a8_0_3"/>
          <p:cNvSpPr txBox="1"/>
          <p:nvPr/>
        </p:nvSpPr>
        <p:spPr>
          <a:xfrm>
            <a:off x="10099475" y="3415600"/>
            <a:ext cx="192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12V DC Battery</a:t>
            </a:r>
            <a:endParaRPr/>
          </a:p>
        </p:txBody>
      </p:sp>
      <p:pic>
        <p:nvPicPr>
          <p:cNvPr id="166" name="Google Shape;166;ge6557b25a8_0_3"/>
          <p:cNvPicPr preferRelativeResize="0"/>
          <p:nvPr/>
        </p:nvPicPr>
        <p:blipFill>
          <a:blip r:embed="rId9">
            <a:alphaModFix/>
          </a:blip>
          <a:stretch>
            <a:fillRect/>
          </a:stretch>
        </p:blipFill>
        <p:spPr>
          <a:xfrm>
            <a:off x="9993373" y="4166975"/>
            <a:ext cx="2181925" cy="1405150"/>
          </a:xfrm>
          <a:prstGeom prst="rect">
            <a:avLst/>
          </a:prstGeom>
          <a:noFill/>
          <a:ln>
            <a:noFill/>
          </a:ln>
        </p:spPr>
      </p:pic>
      <p:sp>
        <p:nvSpPr>
          <p:cNvPr id="167" name="Google Shape;167;ge6557b25a8_0_3"/>
          <p:cNvSpPr txBox="1"/>
          <p:nvPr/>
        </p:nvSpPr>
        <p:spPr>
          <a:xfrm>
            <a:off x="10019100" y="5907000"/>
            <a:ext cx="200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AC Power Supply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6"/>
          <p:cNvSpPr txBox="1"/>
          <p:nvPr>
            <p:ph type="title"/>
          </p:nvPr>
        </p:nvSpPr>
        <p:spPr>
          <a:xfrm>
            <a:off x="0" y="0"/>
            <a:ext cx="12192000" cy="1325700"/>
          </a:xfrm>
          <a:prstGeom prst="rect">
            <a:avLst/>
          </a:prstGeom>
          <a:solidFill>
            <a:srgbClr val="E69138"/>
          </a:solid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b="1" lang="en-US">
                <a:latin typeface="Times New Roman"/>
                <a:ea typeface="Times New Roman"/>
                <a:cs typeface="Times New Roman"/>
                <a:sym typeface="Times New Roman"/>
              </a:rPr>
              <a:t>Block Diagram</a:t>
            </a:r>
            <a:endParaRPr b="1">
              <a:latin typeface="Times New Roman"/>
              <a:ea typeface="Times New Roman"/>
              <a:cs typeface="Times New Roman"/>
              <a:sym typeface="Times New Roman"/>
            </a:endParaRPr>
          </a:p>
        </p:txBody>
      </p:sp>
      <p:sp>
        <p:nvSpPr>
          <p:cNvPr id="173" name="Google Shape;173;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EEE 416 (2020) – Final Project Group A.XY</a:t>
            </a:r>
            <a:endParaRPr/>
          </a:p>
        </p:txBody>
      </p:sp>
      <p:sp>
        <p:nvSpPr>
          <p:cNvPr id="174" name="Google Shape;174;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Title of the Project</a:t>
            </a:r>
            <a:endParaRPr/>
          </a:p>
        </p:txBody>
      </p:sp>
      <p:sp>
        <p:nvSpPr>
          <p:cNvPr id="175" name="Google Shape;175;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6" name="Google Shape;176;p6"/>
          <p:cNvSpPr/>
          <p:nvPr/>
        </p:nvSpPr>
        <p:spPr>
          <a:xfrm>
            <a:off x="5123645" y="2216027"/>
            <a:ext cx="1944710" cy="3384941"/>
          </a:xfrm>
          <a:prstGeom prst="rect">
            <a:avLst/>
          </a:prstGeom>
          <a:solidFill>
            <a:schemeClr val="lt1"/>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STM32 (ARM Cortex)</a:t>
            </a:r>
            <a:endParaRPr/>
          </a:p>
          <a:p>
            <a:pPr indent="0" lvl="0" marL="0" marR="0" rtl="0" algn="ctr">
              <a:spcBef>
                <a:spcPts val="0"/>
              </a:spcBef>
              <a:spcAft>
                <a:spcPts val="0"/>
              </a:spcAft>
              <a:buNone/>
            </a:pPr>
            <a:r>
              <a:t/>
            </a:r>
            <a:endParaRPr b="1" sz="2400">
              <a:solidFill>
                <a:schemeClr val="dk1"/>
              </a:solidFill>
              <a:latin typeface="Arial"/>
              <a:ea typeface="Arial"/>
              <a:cs typeface="Arial"/>
              <a:sym typeface="Arial"/>
            </a:endParaRPr>
          </a:p>
          <a:p>
            <a:pPr indent="0" lvl="0" marL="0" marR="0" rtl="0" algn="ctr">
              <a:spcBef>
                <a:spcPts val="0"/>
              </a:spcBef>
              <a:spcAft>
                <a:spcPts val="0"/>
              </a:spcAft>
              <a:buNone/>
            </a:pPr>
            <a:r>
              <a:rPr lang="en-US" sz="1800">
                <a:solidFill>
                  <a:schemeClr val="dk1"/>
                </a:solidFill>
              </a:rPr>
              <a:t>Runs a program according to a given algorithm</a:t>
            </a:r>
            <a:endParaRPr sz="1800">
              <a:solidFill>
                <a:schemeClr val="dk1"/>
              </a:solidFill>
              <a:latin typeface="Arial"/>
              <a:ea typeface="Arial"/>
              <a:cs typeface="Arial"/>
              <a:sym typeface="Arial"/>
            </a:endParaRPr>
          </a:p>
        </p:txBody>
      </p:sp>
      <p:sp>
        <p:nvSpPr>
          <p:cNvPr id="177" name="Google Shape;177;p6"/>
          <p:cNvSpPr/>
          <p:nvPr/>
        </p:nvSpPr>
        <p:spPr>
          <a:xfrm>
            <a:off x="793124" y="3412901"/>
            <a:ext cx="1262130" cy="978795"/>
          </a:xfrm>
          <a:prstGeom prst="parallelogram">
            <a:avLst>
              <a:gd fmla="val 25000" name="adj"/>
            </a:avLst>
          </a:prstGeom>
          <a:solidFill>
            <a:schemeClr val="lt1"/>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Input AC supply</a:t>
            </a:r>
            <a:endParaRPr sz="1800">
              <a:solidFill>
                <a:schemeClr val="dk1"/>
              </a:solidFill>
              <a:latin typeface="Arial"/>
              <a:ea typeface="Arial"/>
              <a:cs typeface="Arial"/>
              <a:sym typeface="Arial"/>
            </a:endParaRPr>
          </a:p>
        </p:txBody>
      </p:sp>
      <p:sp>
        <p:nvSpPr>
          <p:cNvPr id="178" name="Google Shape;178;p6"/>
          <p:cNvSpPr/>
          <p:nvPr/>
        </p:nvSpPr>
        <p:spPr>
          <a:xfrm>
            <a:off x="2795800" y="3329300"/>
            <a:ext cx="1365300" cy="1062300"/>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Step down, rectified dc voltage</a:t>
            </a:r>
            <a:endParaRPr sz="1800">
              <a:solidFill>
                <a:schemeClr val="dk1"/>
              </a:solidFill>
              <a:latin typeface="Arial"/>
              <a:ea typeface="Arial"/>
              <a:cs typeface="Arial"/>
              <a:sym typeface="Arial"/>
            </a:endParaRPr>
          </a:p>
        </p:txBody>
      </p:sp>
      <p:sp>
        <p:nvSpPr>
          <p:cNvPr id="179" name="Google Shape;179;p6"/>
          <p:cNvSpPr/>
          <p:nvPr/>
        </p:nvSpPr>
        <p:spPr>
          <a:xfrm>
            <a:off x="7765961" y="2534879"/>
            <a:ext cx="1171977" cy="785612"/>
          </a:xfrm>
          <a:prstGeom prst="rect">
            <a:avLst/>
          </a:prstGeom>
          <a:solidFill>
            <a:schemeClr val="lt1"/>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Relay1</a:t>
            </a:r>
            <a:endParaRPr sz="1800">
              <a:solidFill>
                <a:schemeClr val="dk1"/>
              </a:solidFill>
              <a:latin typeface="Arial"/>
              <a:ea typeface="Arial"/>
              <a:cs typeface="Arial"/>
              <a:sym typeface="Arial"/>
            </a:endParaRPr>
          </a:p>
        </p:txBody>
      </p:sp>
      <p:sp>
        <p:nvSpPr>
          <p:cNvPr id="180" name="Google Shape;180;p6"/>
          <p:cNvSpPr/>
          <p:nvPr/>
        </p:nvSpPr>
        <p:spPr>
          <a:xfrm>
            <a:off x="7068355" y="2696755"/>
            <a:ext cx="697606" cy="450760"/>
          </a:xfrm>
          <a:prstGeom prs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1" name="Google Shape;181;p6"/>
          <p:cNvSpPr/>
          <p:nvPr/>
        </p:nvSpPr>
        <p:spPr>
          <a:xfrm>
            <a:off x="4196634" y="3676918"/>
            <a:ext cx="891326" cy="450760"/>
          </a:xfrm>
          <a:prstGeom prs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2" name="Google Shape;182;p6"/>
          <p:cNvSpPr/>
          <p:nvPr/>
        </p:nvSpPr>
        <p:spPr>
          <a:xfrm>
            <a:off x="1999177" y="3676918"/>
            <a:ext cx="796612" cy="450760"/>
          </a:xfrm>
          <a:prstGeom prs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3" name="Google Shape;183;p6"/>
          <p:cNvSpPr/>
          <p:nvPr/>
        </p:nvSpPr>
        <p:spPr>
          <a:xfrm>
            <a:off x="9635544" y="2534879"/>
            <a:ext cx="1210614" cy="785612"/>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Bulb1</a:t>
            </a:r>
            <a:endParaRPr sz="1800">
              <a:solidFill>
                <a:schemeClr val="dk1"/>
              </a:solidFill>
              <a:latin typeface="Arial"/>
              <a:ea typeface="Arial"/>
              <a:cs typeface="Arial"/>
              <a:sym typeface="Arial"/>
            </a:endParaRPr>
          </a:p>
        </p:txBody>
      </p:sp>
      <p:sp>
        <p:nvSpPr>
          <p:cNvPr id="184" name="Google Shape;184;p6"/>
          <p:cNvSpPr/>
          <p:nvPr/>
        </p:nvSpPr>
        <p:spPr>
          <a:xfrm>
            <a:off x="8937938" y="2696755"/>
            <a:ext cx="697606" cy="450760"/>
          </a:xfrm>
          <a:prstGeom prs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5" name="Google Shape;185;p6"/>
          <p:cNvSpPr/>
          <p:nvPr/>
        </p:nvSpPr>
        <p:spPr>
          <a:xfrm>
            <a:off x="7765961" y="4141532"/>
            <a:ext cx="1171977" cy="785612"/>
          </a:xfrm>
          <a:prstGeom prst="rect">
            <a:avLst/>
          </a:prstGeom>
          <a:solidFill>
            <a:schemeClr val="lt1"/>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Relay2</a:t>
            </a:r>
            <a:endParaRPr sz="1800">
              <a:solidFill>
                <a:schemeClr val="dk1"/>
              </a:solidFill>
              <a:latin typeface="Arial"/>
              <a:ea typeface="Arial"/>
              <a:cs typeface="Arial"/>
              <a:sym typeface="Arial"/>
            </a:endParaRPr>
          </a:p>
        </p:txBody>
      </p:sp>
      <p:sp>
        <p:nvSpPr>
          <p:cNvPr id="186" name="Google Shape;186;p6"/>
          <p:cNvSpPr/>
          <p:nvPr/>
        </p:nvSpPr>
        <p:spPr>
          <a:xfrm>
            <a:off x="9635544" y="4141532"/>
            <a:ext cx="1210614" cy="785612"/>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Bulb2</a:t>
            </a:r>
            <a:endParaRPr sz="1800">
              <a:solidFill>
                <a:schemeClr val="dk1"/>
              </a:solidFill>
              <a:latin typeface="Arial"/>
              <a:ea typeface="Arial"/>
              <a:cs typeface="Arial"/>
              <a:sym typeface="Arial"/>
            </a:endParaRPr>
          </a:p>
        </p:txBody>
      </p:sp>
      <p:sp>
        <p:nvSpPr>
          <p:cNvPr id="187" name="Google Shape;187;p6"/>
          <p:cNvSpPr/>
          <p:nvPr/>
        </p:nvSpPr>
        <p:spPr>
          <a:xfrm>
            <a:off x="8937938" y="4303408"/>
            <a:ext cx="697606" cy="450760"/>
          </a:xfrm>
          <a:prstGeom prs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8" name="Google Shape;188;p6"/>
          <p:cNvSpPr/>
          <p:nvPr/>
        </p:nvSpPr>
        <p:spPr>
          <a:xfrm>
            <a:off x="7068355" y="4304007"/>
            <a:ext cx="697606" cy="450760"/>
          </a:xfrm>
          <a:prstGeom prs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e6557b25a8_0_27"/>
          <p:cNvSpPr txBox="1"/>
          <p:nvPr>
            <p:ph type="title"/>
          </p:nvPr>
        </p:nvSpPr>
        <p:spPr>
          <a:xfrm>
            <a:off x="0" y="0"/>
            <a:ext cx="12192000" cy="1001100"/>
          </a:xfrm>
          <a:prstGeom prst="rect">
            <a:avLst/>
          </a:prstGeom>
          <a:solidFill>
            <a:srgbClr val="E69138"/>
          </a:solidFill>
        </p:spPr>
        <p:txBody>
          <a:bodyPr anchorCtr="0" anchor="ctr" bIns="45700" lIns="91425" spcFirstLastPara="1" rIns="91425" wrap="square" tIns="45700">
            <a:normAutofit/>
          </a:bodyPr>
          <a:lstStyle/>
          <a:p>
            <a:pPr indent="0" lvl="0" marL="0" rtl="0" algn="l">
              <a:spcBef>
                <a:spcPts val="0"/>
              </a:spcBef>
              <a:spcAft>
                <a:spcPts val="0"/>
              </a:spcAft>
              <a:buNone/>
            </a:pPr>
            <a:r>
              <a:rPr b="1" lang="en-US">
                <a:latin typeface="Times New Roman"/>
                <a:ea typeface="Times New Roman"/>
                <a:cs typeface="Times New Roman"/>
                <a:sym typeface="Times New Roman"/>
              </a:rPr>
              <a:t>Algorithm (Flowchart)</a:t>
            </a:r>
            <a:endParaRPr b="1">
              <a:latin typeface="Times New Roman"/>
              <a:ea typeface="Times New Roman"/>
              <a:cs typeface="Times New Roman"/>
              <a:sym typeface="Times New Roman"/>
            </a:endParaRPr>
          </a:p>
        </p:txBody>
      </p:sp>
      <p:sp>
        <p:nvSpPr>
          <p:cNvPr id="195" name="Google Shape;195;ge6557b25a8_0_2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96" name="Google Shape;196;ge6557b25a8_0_27"/>
          <p:cNvPicPr preferRelativeResize="0"/>
          <p:nvPr/>
        </p:nvPicPr>
        <p:blipFill>
          <a:blip r:embed="rId3">
            <a:alphaModFix/>
          </a:blip>
          <a:stretch>
            <a:fillRect/>
          </a:stretch>
        </p:blipFill>
        <p:spPr>
          <a:xfrm>
            <a:off x="838200" y="1192125"/>
            <a:ext cx="9923773" cy="5009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e6557b25a8_0_44"/>
          <p:cNvSpPr txBox="1"/>
          <p:nvPr>
            <p:ph type="title"/>
          </p:nvPr>
        </p:nvSpPr>
        <p:spPr>
          <a:xfrm>
            <a:off x="0" y="0"/>
            <a:ext cx="12192000" cy="1325700"/>
          </a:xfrm>
          <a:prstGeom prst="rect">
            <a:avLst/>
          </a:prstGeom>
          <a:solidFill>
            <a:srgbClr val="E69138"/>
          </a:solidFill>
        </p:spPr>
        <p:txBody>
          <a:bodyPr anchorCtr="0" anchor="ctr" bIns="45700" lIns="91425" spcFirstLastPara="1" rIns="91425" wrap="square" tIns="45700">
            <a:normAutofit/>
          </a:bodyPr>
          <a:lstStyle/>
          <a:p>
            <a:pPr indent="0" lvl="0" marL="0" rtl="0" algn="l">
              <a:spcBef>
                <a:spcPts val="0"/>
              </a:spcBef>
              <a:spcAft>
                <a:spcPts val="0"/>
              </a:spcAft>
              <a:buNone/>
            </a:pPr>
            <a:r>
              <a:rPr b="1" lang="en-US"/>
              <a:t>Voltage Reading</a:t>
            </a:r>
            <a:endParaRPr b="1"/>
          </a:p>
        </p:txBody>
      </p:sp>
      <p:sp>
        <p:nvSpPr>
          <p:cNvPr id="203" name="Google Shape;203;ge6557b25a8_0_44"/>
          <p:cNvSpPr txBox="1"/>
          <p:nvPr>
            <p:ph idx="1" type="body"/>
          </p:nvPr>
        </p:nvSpPr>
        <p:spPr>
          <a:xfrm>
            <a:off x="838200" y="1848000"/>
            <a:ext cx="52698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We use a 12 bit ADC</a:t>
            </a:r>
            <a:endParaRPr/>
          </a:p>
          <a:p>
            <a:pPr indent="-342900" lvl="0" marL="457200" rtl="0" algn="l">
              <a:spcBef>
                <a:spcPts val="0"/>
              </a:spcBef>
              <a:spcAft>
                <a:spcPts val="0"/>
              </a:spcAft>
              <a:buSzPts val="1800"/>
              <a:buChar char="•"/>
            </a:pPr>
            <a:r>
              <a:rPr lang="en-US"/>
              <a:t>Hence, Resolution is 4095/volt</a:t>
            </a:r>
            <a:endParaRPr/>
          </a:p>
          <a:p>
            <a:pPr indent="-342900" lvl="0" marL="457200" rtl="0" algn="l">
              <a:spcBef>
                <a:spcPts val="0"/>
              </a:spcBef>
              <a:spcAft>
                <a:spcPts val="0"/>
              </a:spcAft>
              <a:buSzPts val="1800"/>
              <a:buChar char="•"/>
            </a:pPr>
            <a:r>
              <a:rPr lang="en-US"/>
              <a:t>ARM maps 0 to 5V to 0 to 3V</a:t>
            </a:r>
            <a:endParaRPr/>
          </a:p>
          <a:p>
            <a:pPr indent="-342900" lvl="0" marL="457200" rtl="0" algn="l">
              <a:spcBef>
                <a:spcPts val="0"/>
              </a:spcBef>
              <a:spcAft>
                <a:spcPts val="0"/>
              </a:spcAft>
              <a:buSzPts val="1800"/>
              <a:buChar char="•"/>
            </a:pPr>
            <a:r>
              <a:rPr lang="en-US"/>
              <a:t>Hence, 3V reads as 3x4095</a:t>
            </a:r>
            <a:endParaRPr/>
          </a:p>
          <a:p>
            <a:pPr indent="-342900" lvl="0" marL="457200" rtl="0" algn="l">
              <a:spcBef>
                <a:spcPts val="0"/>
              </a:spcBef>
              <a:spcAft>
                <a:spcPts val="0"/>
              </a:spcAft>
              <a:buSzPts val="1800"/>
              <a:buChar char="•"/>
            </a:pPr>
            <a:r>
              <a:rPr lang="en-US"/>
              <a:t>The DC voltage at analog pin  = analog value x 3/(5x4095)</a:t>
            </a:r>
            <a:endParaRPr/>
          </a:p>
          <a:p>
            <a:pPr indent="-342900" lvl="0" marL="457200" rtl="0" algn="l">
              <a:spcBef>
                <a:spcPts val="0"/>
              </a:spcBef>
              <a:spcAft>
                <a:spcPts val="0"/>
              </a:spcAft>
              <a:buSzPts val="1800"/>
              <a:buChar char="•"/>
            </a:pPr>
            <a:r>
              <a:rPr lang="en-US"/>
              <a:t>The graph shows how the ac input is transformed to a DC input at the analog pin of ARM.</a:t>
            </a:r>
            <a:endParaRPr/>
          </a:p>
        </p:txBody>
      </p:sp>
      <p:sp>
        <p:nvSpPr>
          <p:cNvPr id="204" name="Google Shape;204;ge6557b25a8_0_4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05" name="Google Shape;205;ge6557b25a8_0_44"/>
          <p:cNvPicPr preferRelativeResize="0"/>
          <p:nvPr/>
        </p:nvPicPr>
        <p:blipFill>
          <a:blip r:embed="rId3">
            <a:alphaModFix/>
          </a:blip>
          <a:stretch>
            <a:fillRect/>
          </a:stretch>
        </p:blipFill>
        <p:spPr>
          <a:xfrm>
            <a:off x="6260400" y="1843225"/>
            <a:ext cx="5779200" cy="4319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2021-07-11T09:27:00Z</dcterms:created>
  <dc:creator>Dr. Sajid Muhaimin Choudhury</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0x01010069903984D5CB6347B7C4CD946C471998</vt:lpwstr>
  </property>
  <property fmtid="{D5CDD505-2E9C-101B-9397-08002B2CF9AE}" pid="3" name="Order">
    <vt:r8>4500.0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_SourceUrl">
    <vt:lpwstr/>
  </property>
  <property fmtid="{D5CDD505-2E9C-101B-9397-08002B2CF9AE}" pid="8" name="_SharedFileIndex">
    <vt:lpwstr/>
  </property>
  <property fmtid="{D5CDD505-2E9C-101B-9397-08002B2CF9AE}" pid="9" name="ComplianceAssetId">
    <vt:lpwstr/>
  </property>
  <property fmtid="{D5CDD505-2E9C-101B-9397-08002B2CF9AE}" pid="10" name="TemplateUrl">
    <vt:lpwstr/>
  </property>
</Properties>
</file>